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9" r:id="rId4"/>
    <p:sldId id="258" r:id="rId5"/>
    <p:sldId id="260" r:id="rId6"/>
    <p:sldId id="261" r:id="rId7"/>
    <p:sldId id="262" r:id="rId8"/>
    <p:sldId id="263" r:id="rId9"/>
    <p:sldId id="264" r:id="rId10"/>
    <p:sldId id="265" r:id="rId11"/>
    <p:sldId id="266" r:id="rId12"/>
    <p:sldId id="270" r:id="rId13"/>
    <p:sldId id="267" r:id="rId14"/>
    <p:sldId id="268" r:id="rId15"/>
  </p:sldIdLst>
  <p:sldSz cx="9144000" cy="6858000" type="screen4x3"/>
  <p:notesSz cx="6858000" cy="99472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Umereni stil 2 – Naglašavanj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Umereni stil 2 – Naglašavanj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Umereni stil 2 – Naglašavanj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Umereni stil 2 – Naglašavanj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42"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81EB0442-5698-46C5-94FF-3F4122450548}" type="datetimeFigureOut">
              <a:rPr lang="en-US" smtClean="0"/>
              <a:t>6/17/2015</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D3AC3068-CDCB-4951-B11B-7A0FFC11942A}"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EB0442-5698-46C5-94FF-3F4122450548}" type="datetimeFigureOut">
              <a:rPr lang="en-US" smtClean="0"/>
              <a:t>6/17/2015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AC3068-CDCB-4951-B11B-7A0FFC11942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EB0442-5698-46C5-94FF-3F4122450548}" type="datetimeFigureOut">
              <a:rPr lang="en-US" smtClean="0"/>
              <a:t>6/17/2015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AC3068-CDCB-4951-B11B-7A0FFC11942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1EB0442-5698-46C5-94FF-3F4122450548}" type="datetimeFigureOut">
              <a:rPr lang="en-US" smtClean="0"/>
              <a:t>6/17/2015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AC3068-CDCB-4951-B11B-7A0FFC11942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1EB0442-5698-46C5-94FF-3F4122450548}" type="datetimeFigureOut">
              <a:rPr lang="en-US" smtClean="0"/>
              <a:t>6/17/2015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3AC3068-CDCB-4951-B11B-7A0FFC11942A}"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EB0442-5698-46C5-94FF-3F4122450548}" type="datetimeFigureOut">
              <a:rPr lang="en-US" smtClean="0"/>
              <a:t>6/17/2015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3AC3068-CDCB-4951-B11B-7A0FFC11942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1EB0442-5698-46C5-94FF-3F4122450548}" type="datetimeFigureOut">
              <a:rPr lang="en-US" smtClean="0"/>
              <a:t>6/17/2015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3AC3068-CDCB-4951-B11B-7A0FFC11942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81EB0442-5698-46C5-94FF-3F4122450548}" type="datetimeFigureOut">
              <a:rPr lang="en-US" smtClean="0"/>
              <a:t>6/17/2015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3AC3068-CDCB-4951-B11B-7A0FFC11942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1EB0442-5698-46C5-94FF-3F4122450548}" type="datetimeFigureOut">
              <a:rPr lang="en-US" smtClean="0"/>
              <a:t>6/17/2015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3AC3068-CDCB-4951-B11B-7A0FFC11942A}"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1EB0442-5698-46C5-94FF-3F4122450548}" type="datetimeFigureOut">
              <a:rPr lang="en-US" smtClean="0"/>
              <a:t>6/17/2015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3AC3068-CDCB-4951-B11B-7A0FFC11942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81EB0442-5698-46C5-94FF-3F4122450548}" type="datetimeFigureOut">
              <a:rPr lang="en-US" smtClean="0"/>
              <a:t>6/17/2015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3AC3068-CDCB-4951-B11B-7A0FFC11942A}"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81EB0442-5698-46C5-94FF-3F4122450548}" type="datetimeFigureOut">
              <a:rPr lang="en-US" smtClean="0"/>
              <a:t>6/17/2015</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AC3068-CDCB-4951-B11B-7A0FFC11942A}"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43000"/>
            <a:ext cx="7848600" cy="1984375"/>
          </a:xfrm>
        </p:spPr>
        <p:style>
          <a:lnRef idx="1">
            <a:schemeClr val="accent3"/>
          </a:lnRef>
          <a:fillRef idx="2">
            <a:schemeClr val="accent3"/>
          </a:fillRef>
          <a:effectRef idx="1">
            <a:schemeClr val="accent3"/>
          </a:effectRef>
          <a:fontRef idx="minor">
            <a:schemeClr val="dk1"/>
          </a:fontRef>
        </p:style>
        <p:txBody>
          <a:bodyPr anchor="t">
            <a:normAutofit fontScale="90000"/>
          </a:bodyPr>
          <a:lstStyle/>
          <a:p>
            <a:pPr algn="ctr"/>
            <a:r>
              <a:rPr lang="sr-Cyrl-RS" dirty="0" smtClean="0">
                <a:effectLst>
                  <a:outerShdw blurRad="38100" dist="38100" dir="2700000" algn="tl">
                    <a:srgbClr val="000000">
                      <a:alpha val="43137"/>
                    </a:srgbClr>
                  </a:outerShdw>
                </a:effectLst>
              </a:rPr>
              <a:t>ЦСР ЧОКА –Служба за остваривање локалних услуга социјалне заштите</a:t>
            </a:r>
            <a:endParaRPr lang="en-US"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219200" y="3581400"/>
            <a:ext cx="7467600" cy="2971800"/>
          </a:xfrm>
        </p:spPr>
        <p:txBody>
          <a:bodyPr>
            <a:normAutofit/>
          </a:bodyPr>
          <a:lstStyle/>
          <a:p>
            <a:pPr algn="ctr"/>
            <a:r>
              <a:rPr lang="sr-Cyrl-RS" sz="3000" dirty="0" smtClean="0"/>
              <a:t>Искуство у поступку лиценцирања организације за пружање услуга социјалне </a:t>
            </a:r>
            <a:r>
              <a:rPr lang="sr-Cyrl-RS" sz="3000" dirty="0" smtClean="0"/>
              <a:t>заштите</a:t>
            </a:r>
            <a:endParaRPr lang="sr-Latn-RS" sz="3000" dirty="0" smtClean="0"/>
          </a:p>
          <a:p>
            <a:endParaRPr lang="sr-Cyrl-RS" sz="1600" dirty="0" smtClean="0">
              <a:latin typeface="Arial Black" panose="020B0A04020102020204" pitchFamily="34" charset="0"/>
            </a:endParaRPr>
          </a:p>
          <a:p>
            <a:endParaRPr lang="sr-Cyrl-RS" sz="1600" dirty="0" smtClean="0">
              <a:latin typeface="Arial Black" panose="020B0A04020102020204" pitchFamily="34" charset="0"/>
            </a:endParaRPr>
          </a:p>
          <a:p>
            <a:endParaRPr lang="sr-Cyrl-RS" sz="1600" dirty="0" smtClean="0">
              <a:latin typeface="Arial Black" panose="020B0A04020102020204" pitchFamily="34" charset="0"/>
            </a:endParaRPr>
          </a:p>
          <a:p>
            <a:r>
              <a:rPr lang="sr-Latn-RS"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19.06.2015., </a:t>
            </a:r>
            <a:r>
              <a:rPr lang="sr-Cyrl-RS"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Дивчибаре                         Александра Раичевић</a:t>
            </a:r>
            <a:endParaRPr lang="en-U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716658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5288280"/>
          </a:xfrm>
        </p:spPr>
        <p:txBody>
          <a:bodyPr>
            <a:normAutofit/>
          </a:bodyPr>
          <a:lstStyle/>
          <a:p>
            <a:r>
              <a:rPr lang="sr-Cyrl-RS" sz="24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5</a:t>
            </a:r>
            <a:r>
              <a:rPr lang="sr-Cyrl-RS" sz="24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 </a:t>
            </a:r>
            <a:r>
              <a:rPr lang="sr-Cyrl-RS" sz="2400"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Процедуре </a:t>
            </a:r>
            <a:r>
              <a:rPr lang="sr-Cyrl-RS" sz="2400" dirty="0">
                <a:solidFill>
                  <a:schemeClr val="accent5"/>
                </a:solidFill>
                <a:effectLst/>
                <a:latin typeface="Arial" pitchFamily="34" charset="0"/>
                <a:cs typeface="Arial" pitchFamily="34" charset="0"/>
              </a:rPr>
              <a:t/>
            </a:r>
            <a:br>
              <a:rPr lang="sr-Cyrl-RS" sz="2400" dirty="0">
                <a:solidFill>
                  <a:schemeClr val="accent5"/>
                </a:solidFill>
                <a:effectLst/>
                <a:latin typeface="Arial" pitchFamily="34" charset="0"/>
                <a:cs typeface="Arial" pitchFamily="34" charset="0"/>
              </a:rPr>
            </a:br>
            <a:r>
              <a:rPr lang="sr-Cyrl-RS" sz="2400"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 </a:t>
            </a:r>
            <a:r>
              <a:rPr lang="sr-Cyrl-RS" sz="2400" dirty="0" smtClean="0">
                <a:solidFill>
                  <a:schemeClr val="accent5"/>
                </a:solidFill>
                <a:effectLst/>
                <a:latin typeface="Arial" pitchFamily="34" charset="0"/>
                <a:cs typeface="Arial" pitchFamily="34" charset="0"/>
              </a:rPr>
              <a:t>о </a:t>
            </a:r>
            <a:r>
              <a:rPr lang="sr-Cyrl-RS" sz="2400" dirty="0">
                <a:solidFill>
                  <a:schemeClr val="accent5"/>
                </a:solidFill>
                <a:effectLst/>
                <a:latin typeface="Arial" pitchFamily="34" charset="0"/>
                <a:cs typeface="Arial" pitchFamily="34" charset="0"/>
              </a:rPr>
              <a:t>начинима обезбеђивања права корисника </a:t>
            </a:r>
            <a:r>
              <a:rPr lang="sr-Cyrl-RS" sz="2400" dirty="0" smtClean="0">
                <a:solidFill>
                  <a:schemeClr val="accent5"/>
                </a:solidFill>
                <a:effectLst/>
                <a:latin typeface="Arial" pitchFamily="34" charset="0"/>
                <a:cs typeface="Arial" pitchFamily="34" charset="0"/>
              </a:rPr>
              <a:t>(информисање, одлучивање,притужбу, поверљивост)</a:t>
            </a:r>
            <a:r>
              <a:rPr lang="sr-Cyrl-RS" sz="2400" dirty="0">
                <a:solidFill>
                  <a:schemeClr val="accent5"/>
                </a:solidFill>
                <a:effectLst/>
                <a:latin typeface="Arial" pitchFamily="34" charset="0"/>
                <a:cs typeface="Arial" pitchFamily="34" charset="0"/>
              </a:rPr>
              <a:t/>
            </a:r>
            <a:br>
              <a:rPr lang="sr-Cyrl-RS" sz="2400" dirty="0">
                <a:solidFill>
                  <a:schemeClr val="accent5"/>
                </a:solidFill>
                <a:effectLst/>
                <a:latin typeface="Arial" pitchFamily="34" charset="0"/>
                <a:cs typeface="Arial" pitchFamily="34" charset="0"/>
              </a:rPr>
            </a:br>
            <a:r>
              <a:rPr lang="sr-Cyrl-RS" sz="2400"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a:t>
            </a:r>
            <a:r>
              <a:rPr lang="sr-Cyrl-RS" sz="2400" dirty="0" smtClean="0">
                <a:solidFill>
                  <a:schemeClr val="accent5"/>
                </a:solidFill>
                <a:effectLst/>
                <a:latin typeface="Arial" pitchFamily="34" charset="0"/>
                <a:cs typeface="Arial" pitchFamily="34" charset="0"/>
              </a:rPr>
              <a:t> критеријуми пријема (општи и приоритет) и </a:t>
            </a:r>
            <a:r>
              <a:rPr lang="sr-Cyrl-RS" sz="2400" dirty="0">
                <a:solidFill>
                  <a:schemeClr val="accent5"/>
                </a:solidFill>
                <a:effectLst/>
                <a:latin typeface="Arial" pitchFamily="34" charset="0"/>
                <a:cs typeface="Arial" pitchFamily="34" charset="0"/>
              </a:rPr>
              <a:t>завршетка коришћења </a:t>
            </a:r>
            <a:r>
              <a:rPr lang="sr-Cyrl-RS" sz="2400" dirty="0" smtClean="0">
                <a:solidFill>
                  <a:schemeClr val="accent5"/>
                </a:solidFill>
                <a:effectLst/>
                <a:latin typeface="Arial" pitchFamily="34" charset="0"/>
                <a:cs typeface="Arial" pitchFamily="34" charset="0"/>
              </a:rPr>
              <a:t>услуге</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a:t>
            </a:r>
            <a:r>
              <a:rPr lang="sr-Cyrl-RS" sz="24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 </a:t>
            </a:r>
            <a:r>
              <a:rPr lang="sr-Cyrl-RS" sz="2400" dirty="0" smtClean="0">
                <a:solidFill>
                  <a:schemeClr val="accent5"/>
                </a:solidFill>
                <a:effectLst/>
                <a:latin typeface="Arial" pitchFamily="34" charset="0"/>
                <a:cs typeface="Arial" pitchFamily="34" charset="0"/>
              </a:rPr>
              <a:t>листа чекања </a:t>
            </a:r>
            <a:r>
              <a:rPr lang="sr-Cyrl-RS" sz="2400" dirty="0">
                <a:solidFill>
                  <a:schemeClr val="accent5"/>
                </a:solidFill>
                <a:effectLst/>
                <a:latin typeface="Arial" pitchFamily="34" charset="0"/>
                <a:cs typeface="Arial" pitchFamily="34" charset="0"/>
              </a:rPr>
              <a:t/>
            </a:r>
            <a:br>
              <a:rPr lang="sr-Cyrl-RS" sz="2400" dirty="0">
                <a:solidFill>
                  <a:schemeClr val="accent5"/>
                </a:solidFill>
                <a:effectLst/>
                <a:latin typeface="Arial" pitchFamily="34" charset="0"/>
                <a:cs typeface="Arial" pitchFamily="34" charset="0"/>
              </a:rPr>
            </a:br>
            <a:r>
              <a:rPr lang="sr-Cyrl-RS" sz="2400" dirty="0">
                <a:solidFill>
                  <a:schemeClr val="accent5"/>
                </a:solidFill>
                <a:effectLst>
                  <a:outerShdw blurRad="38100" dist="38100" dir="2700000" algn="tl">
                    <a:srgbClr val="000000">
                      <a:alpha val="43137"/>
                    </a:srgbClr>
                  </a:outerShdw>
                </a:effectLst>
                <a:latin typeface="Arial" pitchFamily="34" charset="0"/>
                <a:cs typeface="Arial" pitchFamily="34" charset="0"/>
              </a:rPr>
              <a:t>-</a:t>
            </a:r>
            <a:r>
              <a:rPr lang="sr-Cyrl-RS" sz="2400" b="1" dirty="0">
                <a:solidFill>
                  <a:schemeClr val="accent5"/>
                </a:solidFill>
                <a:effectLst>
                  <a:outerShdw blurRad="38100" dist="38100" dir="2700000" algn="tl">
                    <a:srgbClr val="000000">
                      <a:alpha val="43137"/>
                    </a:srgbClr>
                  </a:outerShdw>
                </a:effectLst>
                <a:latin typeface="Arial" pitchFamily="34" charset="0"/>
                <a:cs typeface="Arial" pitchFamily="34" charset="0"/>
              </a:rPr>
              <a:t> </a:t>
            </a:r>
            <a:r>
              <a:rPr lang="sr-Cyrl-RS" sz="2400" dirty="0">
                <a:solidFill>
                  <a:schemeClr val="accent5"/>
                </a:solidFill>
                <a:effectLst/>
                <a:latin typeface="Arial" pitchFamily="34" charset="0"/>
                <a:cs typeface="Arial" pitchFamily="34" charset="0"/>
              </a:rPr>
              <a:t>о заштити података о личности корисника</a:t>
            </a:r>
            <a:br>
              <a:rPr lang="sr-Cyrl-RS" sz="2400" dirty="0">
                <a:solidFill>
                  <a:schemeClr val="accent5"/>
                </a:solidFill>
                <a:effectLst/>
                <a:latin typeface="Arial" pitchFamily="34" charset="0"/>
                <a:cs typeface="Arial" pitchFamily="34" charset="0"/>
              </a:rPr>
            </a:br>
            <a:r>
              <a:rPr lang="sr-Cyrl-RS" sz="2400" dirty="0">
                <a:solidFill>
                  <a:schemeClr val="accent5"/>
                </a:solidFill>
                <a:effectLst>
                  <a:outerShdw blurRad="38100" dist="38100" dir="2700000" algn="tl">
                    <a:srgbClr val="000000">
                      <a:alpha val="43137"/>
                    </a:srgbClr>
                  </a:outerShdw>
                </a:effectLst>
                <a:latin typeface="Arial" pitchFamily="34" charset="0"/>
                <a:cs typeface="Arial" pitchFamily="34" charset="0"/>
              </a:rPr>
              <a:t>-</a:t>
            </a:r>
            <a:r>
              <a:rPr lang="sr-Cyrl-RS" sz="2400" dirty="0">
                <a:solidFill>
                  <a:schemeClr val="accent5"/>
                </a:solidFill>
                <a:effectLst/>
                <a:latin typeface="Arial" pitchFamily="34" charset="0"/>
                <a:cs typeface="Arial" pitchFamily="34" charset="0"/>
              </a:rPr>
              <a:t>поступања по притужбама </a:t>
            </a:r>
            <a:r>
              <a:rPr lang="sr-Cyrl-RS" sz="2400" dirty="0" smtClean="0">
                <a:solidFill>
                  <a:schemeClr val="accent5"/>
                </a:solidFill>
                <a:effectLst/>
                <a:latin typeface="Arial" pitchFamily="34" charset="0"/>
                <a:cs typeface="Arial" pitchFamily="34" charset="0"/>
              </a:rPr>
              <a:t>корисника</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a:t>
            </a:r>
            <a:r>
              <a:rPr lang="sr-Cyrl-RS" sz="2400" dirty="0" smtClean="0">
                <a:solidFill>
                  <a:schemeClr val="accent5"/>
                </a:solidFill>
                <a:effectLst/>
                <a:latin typeface="Arial" pitchFamily="34" charset="0"/>
                <a:cs typeface="Arial" pitchFamily="34" charset="0"/>
              </a:rPr>
              <a:t>ради осигурања безбедности </a:t>
            </a:r>
            <a:r>
              <a:rPr lang="sr-Cyrl-RS" sz="2400" dirty="0" smtClean="0">
                <a:solidFill>
                  <a:schemeClr val="accent5"/>
                </a:solidFill>
                <a:effectLst/>
                <a:latin typeface="Arial" pitchFamily="34" charset="0"/>
                <a:cs typeface="Arial" pitchFamily="34" charset="0"/>
              </a:rPr>
              <a:t>корисника</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effectLst/>
                <a:latin typeface="Arial" pitchFamily="34" charset="0"/>
                <a:cs typeface="Arial" pitchFamily="34" charset="0"/>
              </a:rPr>
              <a:t/>
            </a:r>
            <a:br>
              <a:rPr lang="sr-Cyrl-RS" sz="2400" dirty="0" smtClean="0">
                <a:solidFill>
                  <a:schemeClr val="accent5"/>
                </a:solidFill>
                <a:effectLst/>
                <a:latin typeface="Arial" pitchFamily="34" charset="0"/>
                <a:cs typeface="Arial" pitchFamily="34" charset="0"/>
              </a:rPr>
            </a:br>
            <a:r>
              <a:rPr lang="ru-RU" sz="2400" b="1" dirty="0">
                <a:solidFill>
                  <a:schemeClr val="accent5"/>
                </a:solidFill>
                <a:effectLst>
                  <a:outerShdw blurRad="38100" dist="38100" dir="2700000" algn="tl">
                    <a:srgbClr val="000000">
                      <a:alpha val="43137"/>
                    </a:srgbClr>
                  </a:outerShdw>
                </a:effectLst>
                <a:latin typeface="Arial" pitchFamily="34" charset="0"/>
                <a:cs typeface="Arial" pitchFamily="34" charset="0"/>
              </a:rPr>
              <a:t>6. </a:t>
            </a:r>
            <a:r>
              <a:rPr lang="ru-RU" sz="2400" dirty="0">
                <a:solidFill>
                  <a:schemeClr val="accent5"/>
                </a:solidFill>
                <a:effectLst>
                  <a:outerShdw blurRad="38100" dist="38100" dir="2700000" algn="tl">
                    <a:srgbClr val="000000">
                      <a:alpha val="43137"/>
                    </a:srgbClr>
                  </a:outerShdw>
                </a:effectLst>
                <a:latin typeface="Arial" pitchFamily="34" charset="0"/>
                <a:cs typeface="Arial" pitchFamily="34" charset="0"/>
              </a:rPr>
              <a:t>Недостатак дефинисане прописане евиденције и документације</a:t>
            </a:r>
            <a:endParaRPr lang="en-US" sz="2400" dirty="0">
              <a:solidFill>
                <a:schemeClr val="accent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10035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762000"/>
            <a:ext cx="7485888" cy="5334000"/>
          </a:xfrm>
        </p:spPr>
        <p:txBody>
          <a:bodyPr>
            <a:normAutofit fontScale="90000"/>
          </a:bodyPr>
          <a:lstStyle/>
          <a:p>
            <a:r>
              <a:rPr lang="sr-Cyrl-RS" sz="32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Препоруке </a:t>
            </a:r>
            <a:r>
              <a:rPr lang="sr-Cyrl-RS" sz="32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за усклађивање са стандардима</a:t>
            </a:r>
            <a:r>
              <a:rPr lang="sr-Cyrl-RS" sz="3200" b="1" dirty="0" smtClean="0">
                <a:solidFill>
                  <a:schemeClr val="accent5"/>
                </a:solidFill>
                <a:effectLst/>
                <a:latin typeface="Arial" pitchFamily="34" charset="0"/>
                <a:cs typeface="Arial" pitchFamily="34" charset="0"/>
              </a:rPr>
              <a:t/>
            </a:r>
            <a:br>
              <a:rPr lang="sr-Cyrl-RS" sz="3200" b="1" dirty="0" smtClean="0">
                <a:solidFill>
                  <a:schemeClr val="accent5"/>
                </a:solidFill>
                <a:effectLst/>
                <a:latin typeface="Arial" pitchFamily="34" charset="0"/>
                <a:cs typeface="Arial" pitchFamily="34" charset="0"/>
              </a:rPr>
            </a:br>
            <a:r>
              <a:rPr lang="sr-Cyrl-RS" sz="3200" dirty="0" smtClean="0">
                <a:solidFill>
                  <a:schemeClr val="accent5"/>
                </a:solidFill>
                <a:effectLst/>
                <a:latin typeface="Arial" pitchFamily="34" charset="0"/>
                <a:cs typeface="Arial" pitchFamily="34" charset="0"/>
              </a:rPr>
              <a:t/>
            </a:r>
            <a:br>
              <a:rPr lang="sr-Cyrl-RS" sz="3200" dirty="0" smtClean="0">
                <a:solidFill>
                  <a:schemeClr val="accent5"/>
                </a:solidFill>
                <a:effectLst/>
                <a:latin typeface="Arial" pitchFamily="34" charset="0"/>
                <a:cs typeface="Arial" pitchFamily="34" charset="0"/>
              </a:rPr>
            </a:br>
            <a:r>
              <a:rPr lang="sr-Cyrl-RS" sz="32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a:t>
            </a:r>
            <a:r>
              <a:rPr lang="sr-Cyrl-RS" sz="3200" b="1" dirty="0" smtClean="0">
                <a:solidFill>
                  <a:schemeClr val="accent5"/>
                </a:solidFill>
                <a:effectLst/>
                <a:latin typeface="Arial" pitchFamily="34" charset="0"/>
                <a:cs typeface="Arial" pitchFamily="34" charset="0"/>
              </a:rPr>
              <a:t> </a:t>
            </a:r>
            <a:r>
              <a:rPr lang="sr-Cyrl-RS" sz="3200" dirty="0" smtClean="0">
                <a:solidFill>
                  <a:schemeClr val="accent5"/>
                </a:solidFill>
                <a:effectLst/>
                <a:latin typeface="Arial" pitchFamily="34" charset="0"/>
                <a:cs typeface="Arial" pitchFamily="34" charset="0"/>
              </a:rPr>
              <a:t>основни програм ПУ(„лична карта „ организације</a:t>
            </a:r>
            <a:r>
              <a:rPr lang="sr-Cyrl-RS" sz="3200" dirty="0" smtClean="0">
                <a:solidFill>
                  <a:schemeClr val="accent5"/>
                </a:solidFill>
                <a:effectLst/>
                <a:latin typeface="Arial" pitchFamily="34" charset="0"/>
                <a:cs typeface="Arial" pitchFamily="34" charset="0"/>
              </a:rPr>
              <a:t>)</a:t>
            </a:r>
            <a:br>
              <a:rPr lang="sr-Cyrl-RS" sz="3200" dirty="0" smtClean="0">
                <a:solidFill>
                  <a:schemeClr val="accent5"/>
                </a:solidFill>
                <a:effectLst/>
                <a:latin typeface="Arial" pitchFamily="34" charset="0"/>
                <a:cs typeface="Arial" pitchFamily="34" charset="0"/>
              </a:rPr>
            </a:br>
            <a:r>
              <a:rPr lang="sr-Cyrl-RS" sz="3200" dirty="0" smtClean="0">
                <a:solidFill>
                  <a:schemeClr val="accent5"/>
                </a:solidFill>
                <a:effectLst/>
                <a:latin typeface="Arial" pitchFamily="34" charset="0"/>
                <a:cs typeface="Arial" pitchFamily="34" charset="0"/>
              </a:rPr>
              <a:t/>
            </a:r>
            <a:br>
              <a:rPr lang="sr-Cyrl-RS" sz="3200" dirty="0" smtClean="0">
                <a:solidFill>
                  <a:schemeClr val="accent5"/>
                </a:solidFill>
                <a:effectLst/>
                <a:latin typeface="Arial" pitchFamily="34" charset="0"/>
                <a:cs typeface="Arial" pitchFamily="34" charset="0"/>
              </a:rPr>
            </a:br>
            <a:r>
              <a:rPr lang="sr-Cyrl-RS" sz="32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 </a:t>
            </a:r>
            <a:r>
              <a:rPr lang="sr-Cyrl-RS" sz="3200" dirty="0" smtClean="0">
                <a:solidFill>
                  <a:schemeClr val="accent5"/>
                </a:solidFill>
                <a:effectLst/>
                <a:latin typeface="Arial" pitchFamily="34" charset="0"/>
                <a:cs typeface="Arial" pitchFamily="34" charset="0"/>
              </a:rPr>
              <a:t>годишњи </a:t>
            </a:r>
            <a:r>
              <a:rPr lang="sr-Cyrl-RS" sz="3200" dirty="0" smtClean="0">
                <a:solidFill>
                  <a:schemeClr val="accent5"/>
                </a:solidFill>
                <a:effectLst/>
                <a:latin typeface="Arial" pitchFamily="34" charset="0"/>
                <a:cs typeface="Arial" pitchFamily="34" charset="0"/>
              </a:rPr>
              <a:t>програм рада ПУ (са планом развоја кадрова,планом информисања и конкретизованим програмским активностима ) </a:t>
            </a:r>
            <a:r>
              <a:rPr lang="sr-Cyrl-RS" sz="3200" dirty="0" smtClean="0">
                <a:solidFill>
                  <a:schemeClr val="accent5"/>
                </a:solidFill>
                <a:effectLst/>
                <a:latin typeface="Arial" pitchFamily="34" charset="0"/>
                <a:cs typeface="Arial" pitchFamily="34" charset="0"/>
              </a:rPr>
              <a:t/>
            </a:r>
            <a:br>
              <a:rPr lang="sr-Cyrl-RS" sz="3200" dirty="0" smtClean="0">
                <a:solidFill>
                  <a:schemeClr val="accent5"/>
                </a:solidFill>
                <a:effectLst/>
                <a:latin typeface="Arial" pitchFamily="34" charset="0"/>
                <a:cs typeface="Arial" pitchFamily="34" charset="0"/>
              </a:rPr>
            </a:br>
            <a:r>
              <a:rPr lang="sr-Cyrl-RS" sz="3200" dirty="0" smtClean="0">
                <a:solidFill>
                  <a:schemeClr val="accent5"/>
                </a:solidFill>
                <a:effectLst/>
                <a:latin typeface="Arial" pitchFamily="34" charset="0"/>
                <a:cs typeface="Arial" pitchFamily="34" charset="0"/>
              </a:rPr>
              <a:t/>
            </a:r>
            <a:br>
              <a:rPr lang="sr-Cyrl-RS" sz="3200" dirty="0" smtClean="0">
                <a:solidFill>
                  <a:schemeClr val="accent5"/>
                </a:solidFill>
                <a:effectLst/>
                <a:latin typeface="Arial" pitchFamily="34" charset="0"/>
                <a:cs typeface="Arial" pitchFamily="34" charset="0"/>
              </a:rPr>
            </a:br>
            <a:r>
              <a:rPr lang="sr-Cyrl-RS" sz="32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 </a:t>
            </a:r>
            <a:r>
              <a:rPr lang="sr-Cyrl-RS" sz="3200" dirty="0" smtClean="0">
                <a:solidFill>
                  <a:schemeClr val="accent5"/>
                </a:solidFill>
                <a:effectLst/>
                <a:latin typeface="Arial" pitchFamily="34" charset="0"/>
                <a:cs typeface="Arial" pitchFamily="34" charset="0"/>
              </a:rPr>
              <a:t>процедуре </a:t>
            </a:r>
            <a:r>
              <a:rPr lang="sr-Cyrl-RS" sz="3200" dirty="0" smtClean="0">
                <a:solidFill>
                  <a:schemeClr val="accent5"/>
                </a:solidFill>
                <a:effectLst/>
                <a:latin typeface="Arial" pitchFamily="34" charset="0"/>
                <a:cs typeface="Arial" pitchFamily="34" charset="0"/>
              </a:rPr>
              <a:t>стручног </a:t>
            </a:r>
            <a:r>
              <a:rPr lang="sr-Cyrl-RS" sz="3200" dirty="0" smtClean="0">
                <a:solidFill>
                  <a:schemeClr val="accent5"/>
                </a:solidFill>
                <a:effectLst/>
                <a:latin typeface="Arial" pitchFamily="34" charset="0"/>
                <a:cs typeface="Arial" pitchFamily="34" charset="0"/>
              </a:rPr>
              <a:t>поступка</a:t>
            </a:r>
            <a:br>
              <a:rPr lang="sr-Cyrl-RS" sz="3200" dirty="0" smtClean="0">
                <a:solidFill>
                  <a:schemeClr val="accent5"/>
                </a:solidFill>
                <a:effectLst/>
                <a:latin typeface="Arial" pitchFamily="34" charset="0"/>
                <a:cs typeface="Arial" pitchFamily="34" charset="0"/>
              </a:rPr>
            </a:br>
            <a:r>
              <a:rPr lang="sr-Cyrl-RS" sz="3200" dirty="0" smtClean="0">
                <a:solidFill>
                  <a:schemeClr val="accent5"/>
                </a:solidFill>
                <a:effectLst/>
                <a:latin typeface="Arial" pitchFamily="34" charset="0"/>
                <a:cs typeface="Arial" pitchFamily="34" charset="0"/>
              </a:rPr>
              <a:t/>
            </a:r>
            <a:br>
              <a:rPr lang="sr-Cyrl-RS" sz="3200" dirty="0" smtClean="0">
                <a:solidFill>
                  <a:schemeClr val="accent5"/>
                </a:solidFill>
                <a:effectLst/>
                <a:latin typeface="Arial" pitchFamily="34" charset="0"/>
                <a:cs typeface="Arial" pitchFamily="34" charset="0"/>
              </a:rPr>
            </a:br>
            <a:endParaRPr lang="en-US" sz="3200" dirty="0">
              <a:solidFill>
                <a:schemeClr val="accent5"/>
              </a:solidFill>
              <a:effectLst/>
              <a:latin typeface="Arial" pitchFamily="34" charset="0"/>
              <a:cs typeface="Arial" pitchFamily="34" charset="0"/>
            </a:endParaRPr>
          </a:p>
        </p:txBody>
      </p:sp>
    </p:spTree>
    <p:extLst>
      <p:ext uri="{BB962C8B-B14F-4D97-AF65-F5344CB8AC3E}">
        <p14:creationId xmlns:p14="http://schemas.microsoft.com/office/powerpoint/2010/main" val="5420535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990600" y="-76200"/>
            <a:ext cx="7924800" cy="1143000"/>
          </a:xfrm>
        </p:spPr>
        <p:txBody>
          <a:bodyPr>
            <a:normAutofit fontScale="90000"/>
          </a:bodyPr>
          <a:lstStyle/>
          <a:p>
            <a:r>
              <a:rPr lang="sr-Cyrl-RS" sz="2700" dirty="0">
                <a:latin typeface="Arial" panose="020B0604020202020204" pitchFamily="34" charset="0"/>
                <a:cs typeface="Arial" panose="020B0604020202020204" pitchFamily="34" charset="0"/>
              </a:rPr>
              <a:t>- </a:t>
            </a:r>
            <a:r>
              <a:rPr lang="sr-Cyrl-RS" sz="2700" dirty="0">
                <a:solidFill>
                  <a:schemeClr val="accent5"/>
                </a:solidFill>
                <a:latin typeface="Arial" panose="020B0604020202020204" pitchFamily="34" charset="0"/>
                <a:cs typeface="Arial" panose="020B0604020202020204" pitchFamily="34" charset="0"/>
              </a:rPr>
              <a:t>евиденције и </a:t>
            </a:r>
            <a:r>
              <a:rPr lang="sr-Cyrl-RS" sz="2700" dirty="0" smtClean="0">
                <a:solidFill>
                  <a:schemeClr val="accent5"/>
                </a:solidFill>
                <a:latin typeface="Arial" panose="020B0604020202020204" pitchFamily="34" charset="0"/>
                <a:cs typeface="Arial" panose="020B0604020202020204" pitchFamily="34" charset="0"/>
              </a:rPr>
              <a:t>документације о кориснику и о услузи</a:t>
            </a:r>
            <a:r>
              <a:rPr lang="sr-Cyrl-RS" sz="3600" dirty="0" smtClean="0">
                <a:solidFill>
                  <a:schemeClr val="accent5"/>
                </a:solidFill>
                <a:latin typeface="Arial" panose="020B0604020202020204" pitchFamily="34" charset="0"/>
                <a:cs typeface="Arial" panose="020B0604020202020204" pitchFamily="34" charset="0"/>
              </a:rPr>
              <a:t/>
            </a:r>
            <a:br>
              <a:rPr lang="sr-Cyrl-RS" sz="3600" dirty="0" smtClean="0">
                <a:solidFill>
                  <a:schemeClr val="accent5"/>
                </a:solidFill>
                <a:latin typeface="Arial" panose="020B0604020202020204" pitchFamily="34" charset="0"/>
                <a:cs typeface="Arial" panose="020B0604020202020204" pitchFamily="34" charset="0"/>
              </a:rPr>
            </a:br>
            <a:r>
              <a:rPr lang="sr-Cyrl-RS" sz="3600" dirty="0" smtClean="0">
                <a:solidFill>
                  <a:schemeClr val="accent5"/>
                </a:solidFill>
                <a:latin typeface="Arial" panose="020B0604020202020204" pitchFamily="34" charset="0"/>
                <a:cs typeface="Arial" panose="020B0604020202020204" pitchFamily="34" charset="0"/>
              </a:rPr>
              <a:t> </a:t>
            </a:r>
            <a:endParaRPr lang="sr-Latn-RS" sz="3600" dirty="0">
              <a:solidFill>
                <a:schemeClr val="accent5"/>
              </a:solidFill>
              <a:latin typeface="Arial" panose="020B0604020202020204" pitchFamily="34" charset="0"/>
              <a:cs typeface="Arial" panose="020B0604020202020204" pitchFamily="34" charset="0"/>
            </a:endParaRPr>
          </a:p>
        </p:txBody>
      </p:sp>
      <p:graphicFrame>
        <p:nvGraphicFramePr>
          <p:cNvPr id="3" name="Tabela 2"/>
          <p:cNvGraphicFramePr>
            <a:graphicFrameLocks noGrp="1"/>
          </p:cNvGraphicFramePr>
          <p:nvPr>
            <p:extLst>
              <p:ext uri="{D42A27DB-BD31-4B8C-83A1-F6EECF244321}">
                <p14:modId xmlns:p14="http://schemas.microsoft.com/office/powerpoint/2010/main" val="2118469467"/>
              </p:ext>
            </p:extLst>
          </p:nvPr>
        </p:nvGraphicFramePr>
        <p:xfrm>
          <a:off x="1066800" y="609600"/>
          <a:ext cx="7848600" cy="5669280"/>
        </p:xfrm>
        <a:graphic>
          <a:graphicData uri="http://schemas.openxmlformats.org/drawingml/2006/table">
            <a:tbl>
              <a:tblPr firstRow="1" bandRow="1">
                <a:tableStyleId>{F5AB1C69-6EDB-4FF4-983F-18BD219EF322}</a:tableStyleId>
              </a:tblPr>
              <a:tblGrid>
                <a:gridCol w="3924300"/>
                <a:gridCol w="3924300"/>
              </a:tblGrid>
              <a:tr h="370840">
                <a:tc>
                  <a:txBody>
                    <a:bodyPr/>
                    <a:lstStyle/>
                    <a:p>
                      <a:r>
                        <a:rPr lang="sr-Cyrl-RS" sz="2400" b="1" dirty="0" smtClean="0">
                          <a:effectLst>
                            <a:outerShdw blurRad="38100" dist="38100" dir="2700000" algn="tl">
                              <a:srgbClr val="000000">
                                <a:alpha val="43137"/>
                              </a:srgbClr>
                            </a:outerShdw>
                          </a:effectLst>
                        </a:rPr>
                        <a:t>Корисник /досије</a:t>
                      </a:r>
                      <a:endParaRPr lang="sr-Latn-RS" sz="2400" b="1" dirty="0">
                        <a:effectLst>
                          <a:outerShdw blurRad="38100" dist="38100" dir="2700000" algn="tl">
                            <a:srgbClr val="000000">
                              <a:alpha val="43137"/>
                            </a:srgbClr>
                          </a:outerShdw>
                        </a:effectLst>
                      </a:endParaRPr>
                    </a:p>
                  </a:txBody>
                  <a:tcPr/>
                </a:tc>
                <a:tc>
                  <a:txBody>
                    <a:bodyPr/>
                    <a:lstStyle/>
                    <a:p>
                      <a:r>
                        <a:rPr lang="sr-Cyrl-RS" sz="2400" b="1" dirty="0" smtClean="0">
                          <a:effectLst>
                            <a:outerShdw blurRad="38100" dist="38100" dir="2700000" algn="tl">
                              <a:srgbClr val="000000">
                                <a:alpha val="43137"/>
                              </a:srgbClr>
                            </a:outerShdw>
                          </a:effectLst>
                        </a:rPr>
                        <a:t>Услуга </a:t>
                      </a:r>
                      <a:endParaRPr lang="sr-Latn-RS" sz="2400" b="1" dirty="0">
                        <a:effectLst>
                          <a:outerShdw blurRad="38100" dist="38100" dir="2700000" algn="tl">
                            <a:srgbClr val="000000">
                              <a:alpha val="43137"/>
                            </a:srgbClr>
                          </a:outerShdw>
                        </a:effectLst>
                      </a:endParaRPr>
                    </a:p>
                  </a:txBody>
                  <a:tcPr/>
                </a:tc>
              </a:tr>
              <a:tr h="370840">
                <a:tc>
                  <a:txBody>
                    <a:bodyPr/>
                    <a:lstStyle/>
                    <a:p>
                      <a:pPr marL="285750" indent="-285750">
                        <a:buFontTx/>
                        <a:buChar char="-"/>
                      </a:pPr>
                      <a:r>
                        <a:rPr lang="sr-Cyrl-RS" sz="1600" b="1" dirty="0" smtClean="0">
                          <a:solidFill>
                            <a:schemeClr val="accent5"/>
                          </a:solidFill>
                          <a:effectLst/>
                        </a:rPr>
                        <a:t>Упутна документација</a:t>
                      </a:r>
                      <a:r>
                        <a:rPr lang="sr-Cyrl-RS" sz="1600" b="1" baseline="0" dirty="0" smtClean="0">
                          <a:solidFill>
                            <a:schemeClr val="accent5"/>
                          </a:solidFill>
                          <a:effectLst/>
                        </a:rPr>
                        <a:t> (или захтев корисника, ако се непосредно уговара услуга</a:t>
                      </a:r>
                    </a:p>
                    <a:p>
                      <a:pPr marL="285750" indent="-285750">
                        <a:buFontTx/>
                        <a:buChar char="-"/>
                      </a:pPr>
                      <a:r>
                        <a:rPr lang="sr-Cyrl-RS" sz="1600" b="1" baseline="0" dirty="0" smtClean="0">
                          <a:solidFill>
                            <a:schemeClr val="accent5"/>
                          </a:solidFill>
                          <a:effectLst/>
                        </a:rPr>
                        <a:t>Лична документација (ИМКР, ЛК…)</a:t>
                      </a:r>
                    </a:p>
                    <a:p>
                      <a:pPr marL="285750" indent="-285750">
                        <a:buFontTx/>
                        <a:buChar char="-"/>
                      </a:pPr>
                      <a:r>
                        <a:rPr lang="sr-Cyrl-RS" sz="1600" b="1" baseline="0" dirty="0" smtClean="0">
                          <a:solidFill>
                            <a:schemeClr val="accent5"/>
                          </a:solidFill>
                          <a:effectLst/>
                        </a:rPr>
                        <a:t>План пријемне процене</a:t>
                      </a:r>
                    </a:p>
                    <a:p>
                      <a:pPr marL="285750" indent="-285750">
                        <a:buFontTx/>
                        <a:buChar char="-"/>
                      </a:pPr>
                      <a:r>
                        <a:rPr lang="ru-RU" sz="1600" b="1" baseline="0" dirty="0" smtClean="0">
                          <a:solidFill>
                            <a:schemeClr val="accent5"/>
                          </a:solidFill>
                          <a:effectLst/>
                        </a:rPr>
                        <a:t>Исход пријемне процене са приоритетима рада</a:t>
                      </a:r>
                    </a:p>
                    <a:p>
                      <a:pPr marL="285750" indent="-285750">
                        <a:buFontTx/>
                        <a:buChar char="-"/>
                      </a:pPr>
                      <a:r>
                        <a:rPr lang="sr-Cyrl-RS" sz="1600" b="1" baseline="0" dirty="0" smtClean="0">
                          <a:solidFill>
                            <a:schemeClr val="accent5"/>
                          </a:solidFill>
                          <a:effectLst/>
                        </a:rPr>
                        <a:t>Почетни план услуга  </a:t>
                      </a:r>
                    </a:p>
                    <a:p>
                      <a:pPr marL="285750" indent="-285750">
                        <a:buFontTx/>
                        <a:buChar char="-"/>
                      </a:pPr>
                      <a:r>
                        <a:rPr lang="ru-RU" sz="1600" b="1" baseline="0" dirty="0" smtClean="0">
                          <a:solidFill>
                            <a:schemeClr val="accent5"/>
                          </a:solidFill>
                          <a:effectLst/>
                        </a:rPr>
                        <a:t>Одлука о пријему и информисање корисника о истом, као и сагласност за коришћење услуге…</a:t>
                      </a:r>
                    </a:p>
                    <a:p>
                      <a:pPr marL="285750" indent="-285750">
                        <a:buFontTx/>
                        <a:buChar char="-"/>
                      </a:pPr>
                      <a:r>
                        <a:rPr lang="sr-Cyrl-RS" sz="1600" b="1" baseline="0" dirty="0" smtClean="0">
                          <a:solidFill>
                            <a:schemeClr val="accent5"/>
                          </a:solidFill>
                          <a:effectLst/>
                        </a:rPr>
                        <a:t>Уговор са корисником/старатељем/ родитељем </a:t>
                      </a:r>
                    </a:p>
                    <a:p>
                      <a:pPr marL="285750" indent="-285750">
                        <a:buFontTx/>
                        <a:buChar char="-"/>
                      </a:pPr>
                      <a:r>
                        <a:rPr lang="sr-Cyrl-RS" sz="1600" b="1" baseline="0" dirty="0" smtClean="0">
                          <a:solidFill>
                            <a:schemeClr val="accent5"/>
                          </a:solidFill>
                          <a:effectLst/>
                        </a:rPr>
                        <a:t>Процена  </a:t>
                      </a:r>
                    </a:p>
                    <a:p>
                      <a:pPr marL="285750" indent="-285750">
                        <a:buFontTx/>
                        <a:buChar char="-"/>
                      </a:pPr>
                      <a:r>
                        <a:rPr lang="ru-RU" sz="1600" b="1" baseline="0" dirty="0" smtClean="0">
                          <a:solidFill>
                            <a:schemeClr val="accent5"/>
                          </a:solidFill>
                          <a:effectLst/>
                        </a:rPr>
                        <a:t>Налаз и мишљење са исходима подршке и степеном подршке</a:t>
                      </a:r>
                    </a:p>
                    <a:p>
                      <a:pPr marL="285750" indent="-285750">
                        <a:buFontTx/>
                        <a:buChar char="-"/>
                      </a:pPr>
                      <a:r>
                        <a:rPr lang="sr-Cyrl-RS" sz="1600" b="1" baseline="0" dirty="0" smtClean="0">
                          <a:solidFill>
                            <a:schemeClr val="accent5"/>
                          </a:solidFill>
                          <a:effectLst/>
                        </a:rPr>
                        <a:t>Индивидуални план услуга</a:t>
                      </a:r>
                    </a:p>
                    <a:p>
                      <a:pPr marL="285750" indent="-285750">
                        <a:buFontTx/>
                        <a:buChar char="-"/>
                      </a:pPr>
                      <a:r>
                        <a:rPr lang="ru-RU" sz="1600" b="1" baseline="0" dirty="0" smtClean="0">
                          <a:solidFill>
                            <a:schemeClr val="accent5"/>
                          </a:solidFill>
                          <a:effectLst/>
                        </a:rPr>
                        <a:t>Исходи дефинисани инд.планом услуга/ревизија плана </a:t>
                      </a:r>
                    </a:p>
                    <a:p>
                      <a:pPr marL="285750" indent="-285750">
                        <a:buFontTx/>
                        <a:buChar char="-"/>
                      </a:pPr>
                      <a:r>
                        <a:rPr lang="ru-RU" sz="1600" b="1" baseline="0" dirty="0" smtClean="0">
                          <a:solidFill>
                            <a:schemeClr val="accent5"/>
                          </a:solidFill>
                          <a:effectLst/>
                        </a:rPr>
                        <a:t>Лист праћења рада са корисником </a:t>
                      </a:r>
                      <a:endParaRPr lang="sr-Cyrl-RS" sz="1600" b="1" baseline="0" dirty="0" smtClean="0">
                        <a:solidFill>
                          <a:schemeClr val="dk1"/>
                        </a:solidFill>
                        <a:effectLst/>
                      </a:endParaRPr>
                    </a:p>
                    <a:p>
                      <a:pPr marL="0" indent="0">
                        <a:buFontTx/>
                        <a:buNone/>
                      </a:pPr>
                      <a:endParaRPr lang="sr-Cyrl-RS" sz="1600" b="1" baseline="0" dirty="0" smtClean="0">
                        <a:solidFill>
                          <a:schemeClr val="accent5"/>
                        </a:solidFill>
                        <a:effectLst/>
                      </a:endParaRPr>
                    </a:p>
                  </a:txBody>
                  <a:tcPr/>
                </a:tc>
                <a:tc>
                  <a:txBody>
                    <a:bodyPr/>
                    <a:lstStyle/>
                    <a:p>
                      <a:pPr marL="285750" indent="-285750">
                        <a:buFontTx/>
                        <a:buChar char="-"/>
                      </a:pPr>
                      <a:r>
                        <a:rPr lang="sr-Cyrl-RS" sz="1600" b="1" dirty="0" smtClean="0">
                          <a:solidFill>
                            <a:schemeClr val="accent5"/>
                          </a:solidFill>
                          <a:effectLst/>
                        </a:rPr>
                        <a:t>Основни програм рада</a:t>
                      </a:r>
                    </a:p>
                    <a:p>
                      <a:pPr marL="285750" indent="-285750">
                        <a:buFontTx/>
                        <a:buChar char="-"/>
                      </a:pPr>
                      <a:r>
                        <a:rPr lang="sr-Cyrl-RS" sz="1600" b="1" dirty="0" smtClean="0">
                          <a:solidFill>
                            <a:schemeClr val="accent5"/>
                          </a:solidFill>
                          <a:effectLst/>
                        </a:rPr>
                        <a:t>Годишњи програм</a:t>
                      </a:r>
                      <a:r>
                        <a:rPr lang="sr-Cyrl-RS" sz="1600" b="1" baseline="0" dirty="0" smtClean="0">
                          <a:solidFill>
                            <a:schemeClr val="accent5"/>
                          </a:solidFill>
                          <a:effectLst/>
                        </a:rPr>
                        <a:t> рада</a:t>
                      </a:r>
                    </a:p>
                    <a:p>
                      <a:pPr marL="285750" indent="-285750">
                        <a:buFontTx/>
                        <a:buChar char="-"/>
                      </a:pPr>
                      <a:r>
                        <a:rPr lang="sr-Cyrl-RS" sz="1600" b="1" baseline="0" dirty="0" smtClean="0">
                          <a:solidFill>
                            <a:schemeClr val="accent5"/>
                          </a:solidFill>
                          <a:effectLst/>
                        </a:rPr>
                        <a:t>Извештај наручиоцу услуге-годишњи</a:t>
                      </a:r>
                    </a:p>
                    <a:p>
                      <a:pPr marL="285750" indent="-285750">
                        <a:buFontTx/>
                        <a:buChar char="-"/>
                      </a:pPr>
                      <a:r>
                        <a:rPr lang="sr-Cyrl-RS" sz="1600" b="1" baseline="0" dirty="0" smtClean="0">
                          <a:solidFill>
                            <a:schemeClr val="accent5"/>
                          </a:solidFill>
                          <a:effectLst/>
                        </a:rPr>
                        <a:t>Евалуација услуге –годишње</a:t>
                      </a:r>
                    </a:p>
                    <a:p>
                      <a:pPr marL="285750" indent="-285750">
                        <a:buFontTx/>
                        <a:buChar char="-"/>
                      </a:pPr>
                      <a:r>
                        <a:rPr lang="sr-Cyrl-RS" sz="1600" b="1" baseline="0" dirty="0" smtClean="0">
                          <a:solidFill>
                            <a:schemeClr val="accent5"/>
                          </a:solidFill>
                          <a:effectLst/>
                        </a:rPr>
                        <a:t>Месечни и недељни планови рада (на основу годишњег плана)</a:t>
                      </a:r>
                    </a:p>
                    <a:p>
                      <a:pPr marL="285750" indent="-285750">
                        <a:buFontTx/>
                        <a:buChar char="-"/>
                      </a:pPr>
                      <a:r>
                        <a:rPr lang="sr-Cyrl-RS" sz="1600" b="1" baseline="0" dirty="0" smtClean="0">
                          <a:solidFill>
                            <a:schemeClr val="accent5"/>
                          </a:solidFill>
                          <a:effectLst/>
                        </a:rPr>
                        <a:t>Дневни режим рада истакнут на видном месту</a:t>
                      </a:r>
                    </a:p>
                    <a:p>
                      <a:pPr marL="285750" indent="-285750">
                        <a:buFontTx/>
                        <a:buChar char="-"/>
                      </a:pPr>
                      <a:r>
                        <a:rPr lang="sr-Cyrl-RS" sz="1600" b="1" baseline="0" dirty="0" smtClean="0">
                          <a:solidFill>
                            <a:schemeClr val="accent5"/>
                          </a:solidFill>
                          <a:effectLst/>
                        </a:rPr>
                        <a:t>Сваки радник води свој дневник рада</a:t>
                      </a:r>
                    </a:p>
                    <a:p>
                      <a:pPr marL="285750" indent="-285750">
                        <a:buFontTx/>
                        <a:buChar char="-"/>
                      </a:pPr>
                      <a:r>
                        <a:rPr lang="sr-Cyrl-RS" sz="1600" b="1" baseline="0" dirty="0" smtClean="0">
                          <a:solidFill>
                            <a:schemeClr val="accent5"/>
                          </a:solidFill>
                          <a:effectLst/>
                        </a:rPr>
                        <a:t>Листа присутности особља и корисника</a:t>
                      </a:r>
                    </a:p>
                    <a:p>
                      <a:pPr marL="285750" indent="-285750">
                        <a:buFontTx/>
                        <a:buChar char="-"/>
                      </a:pPr>
                      <a:r>
                        <a:rPr lang="sr-Cyrl-RS" sz="1600" b="1" baseline="0" dirty="0" smtClean="0">
                          <a:solidFill>
                            <a:schemeClr val="accent5"/>
                          </a:solidFill>
                          <a:effectLst/>
                        </a:rPr>
                        <a:t>Путујућа свеска за дневну размену информација о кориснику са родитељима</a:t>
                      </a:r>
                    </a:p>
                    <a:p>
                      <a:pPr marL="285750" indent="-285750">
                        <a:buFontTx/>
                        <a:buChar char="-"/>
                      </a:pPr>
                      <a:r>
                        <a:rPr lang="sr-Cyrl-RS" sz="1600" b="1" baseline="0" dirty="0" smtClean="0">
                          <a:solidFill>
                            <a:schemeClr val="accent5"/>
                          </a:solidFill>
                          <a:effectLst/>
                        </a:rPr>
                        <a:t>Записници са родитељских састанака</a:t>
                      </a:r>
                    </a:p>
                    <a:p>
                      <a:pPr marL="285750" indent="-285750">
                        <a:buFontTx/>
                        <a:buChar char="-"/>
                      </a:pPr>
                      <a:r>
                        <a:rPr lang="sr-Cyrl-RS" sz="1600" b="1" baseline="0" dirty="0" smtClean="0">
                          <a:solidFill>
                            <a:schemeClr val="accent5"/>
                          </a:solidFill>
                          <a:effectLst/>
                        </a:rPr>
                        <a:t>Регистар корисника</a:t>
                      </a:r>
                    </a:p>
                    <a:p>
                      <a:pPr marL="285750" indent="-285750">
                        <a:buFontTx/>
                        <a:buChar char="-"/>
                      </a:pPr>
                      <a:r>
                        <a:rPr lang="sr-Cyrl-RS" sz="1600" b="1" baseline="0" dirty="0" smtClean="0">
                          <a:solidFill>
                            <a:schemeClr val="accent5"/>
                          </a:solidFill>
                          <a:effectLst/>
                        </a:rPr>
                        <a:t>Листа корисника</a:t>
                      </a:r>
                    </a:p>
                    <a:p>
                      <a:pPr marL="285750" indent="-285750">
                        <a:buFontTx/>
                        <a:buChar char="-"/>
                      </a:pPr>
                      <a:r>
                        <a:rPr lang="sr-Cyrl-RS" sz="1600" b="1" baseline="0" dirty="0" smtClean="0">
                          <a:solidFill>
                            <a:schemeClr val="accent5"/>
                          </a:solidFill>
                          <a:effectLst/>
                        </a:rPr>
                        <a:t>Евиденција о реализацији плана обуке радника</a:t>
                      </a:r>
                      <a:endParaRPr lang="sr-Cyrl-RS" sz="1600" b="1" dirty="0" smtClean="0">
                        <a:solidFill>
                          <a:schemeClr val="accent5"/>
                        </a:solidFill>
                        <a:effectLst/>
                      </a:endParaRPr>
                    </a:p>
                    <a:p>
                      <a:pPr marL="285750" indent="-285750">
                        <a:buFontTx/>
                        <a:buChar char="-"/>
                      </a:pPr>
                      <a:endParaRPr lang="sr-Latn-RS" sz="1600" b="1" dirty="0">
                        <a:solidFill>
                          <a:schemeClr val="accent5"/>
                        </a:solidFill>
                        <a:effectLst/>
                      </a:endParaRPr>
                    </a:p>
                  </a:txBody>
                  <a:tcPr/>
                </a:tc>
              </a:tr>
            </a:tbl>
          </a:graphicData>
        </a:graphic>
      </p:graphicFrame>
    </p:spTree>
    <p:extLst>
      <p:ext uri="{BB962C8B-B14F-4D97-AF65-F5344CB8AC3E}">
        <p14:creationId xmlns:p14="http://schemas.microsoft.com/office/powerpoint/2010/main" val="2446162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838200"/>
            <a:ext cx="7498080" cy="4678680"/>
          </a:xfrm>
        </p:spPr>
        <p:txBody>
          <a:bodyPr>
            <a:normAutofit/>
          </a:bodyPr>
          <a:lstStyle/>
          <a:p>
            <a:r>
              <a:rPr lang="sr-Cyrl-RS" sz="3600" dirty="0" smtClean="0">
                <a:solidFill>
                  <a:schemeClr val="accent5"/>
                </a:solidFill>
                <a:latin typeface="Arial" pitchFamily="34" charset="0"/>
                <a:cs typeface="Arial" pitchFamily="34" charset="0"/>
              </a:rPr>
              <a:t>- </a:t>
            </a:r>
            <a:r>
              <a:rPr lang="sr-Cyrl-RS" sz="3600" dirty="0" smtClean="0">
                <a:solidFill>
                  <a:schemeClr val="accent5"/>
                </a:solidFill>
                <a:effectLst/>
                <a:latin typeface="Arial" pitchFamily="34" charset="0"/>
                <a:cs typeface="Arial" pitchFamily="34" charset="0"/>
              </a:rPr>
              <a:t>прикупљање доказа за испуњеност структуралних стандарда </a:t>
            </a:r>
            <a:br>
              <a:rPr lang="sr-Cyrl-RS" sz="3600" dirty="0" smtClean="0">
                <a:solidFill>
                  <a:schemeClr val="accent5"/>
                </a:solidFill>
                <a:effectLst/>
                <a:latin typeface="Arial" pitchFamily="34" charset="0"/>
                <a:cs typeface="Arial" pitchFamily="34" charset="0"/>
              </a:rPr>
            </a:br>
            <a:r>
              <a:rPr lang="sr-Cyrl-RS" sz="3600" dirty="0" smtClean="0">
                <a:solidFill>
                  <a:schemeClr val="accent5"/>
                </a:solidFill>
                <a:effectLst/>
                <a:latin typeface="Arial" pitchFamily="34" charset="0"/>
                <a:cs typeface="Arial" pitchFamily="34" charset="0"/>
              </a:rPr>
              <a:t/>
            </a:r>
            <a:br>
              <a:rPr lang="sr-Cyrl-RS" sz="3600" dirty="0" smtClean="0">
                <a:solidFill>
                  <a:schemeClr val="accent5"/>
                </a:solidFill>
                <a:effectLst/>
                <a:latin typeface="Arial" pitchFamily="34" charset="0"/>
                <a:cs typeface="Arial" pitchFamily="34" charset="0"/>
              </a:rPr>
            </a:br>
            <a:r>
              <a:rPr lang="sr-Cyrl-RS" sz="3600"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 </a:t>
            </a:r>
            <a:r>
              <a:rPr lang="sr-Cyrl-RS" sz="3600" dirty="0" smtClean="0">
                <a:solidFill>
                  <a:schemeClr val="accent5"/>
                </a:solidFill>
                <a:effectLst/>
                <a:latin typeface="Arial" pitchFamily="34" charset="0"/>
                <a:cs typeface="Arial" pitchFamily="34" charset="0"/>
              </a:rPr>
              <a:t>на крају израда елабората који обједињује све доказе о испуњености услова за пружање услуге.</a:t>
            </a:r>
            <a:endParaRPr lang="en-US" sz="3600" dirty="0">
              <a:solidFill>
                <a:schemeClr val="accent5"/>
              </a:solidFill>
              <a:effectLst/>
              <a:latin typeface="Arial" pitchFamily="34" charset="0"/>
              <a:cs typeface="Arial" pitchFamily="34" charset="0"/>
            </a:endParaRPr>
          </a:p>
        </p:txBody>
      </p:sp>
    </p:spTree>
    <p:extLst>
      <p:ext uri="{BB962C8B-B14F-4D97-AF65-F5344CB8AC3E}">
        <p14:creationId xmlns:p14="http://schemas.microsoft.com/office/powerpoint/2010/main" val="3886525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498080" cy="4907280"/>
          </a:xfrm>
        </p:spPr>
        <p:txBody>
          <a:bodyPr>
            <a:normAutofit/>
          </a:bodyPr>
          <a:lstStyle/>
          <a:p>
            <a:pPr algn="ctr"/>
            <a:r>
              <a:rPr lang="sr-Cyrl-RS" sz="6600" dirty="0" smtClean="0">
                <a:solidFill>
                  <a:schemeClr val="accent5"/>
                </a:solidFill>
                <a:effectLst>
                  <a:outerShdw blurRad="38100" dist="38100" dir="2700000" algn="tl">
                    <a:srgbClr val="000000">
                      <a:alpha val="43137"/>
                    </a:srgbClr>
                  </a:outerShdw>
                </a:effectLst>
              </a:rPr>
              <a:t>Хвала на пажњи!</a:t>
            </a:r>
            <a:r>
              <a:rPr lang="sr-Cyrl-RS" dirty="0" smtClean="0">
                <a:solidFill>
                  <a:schemeClr val="accent5"/>
                </a:solidFill>
                <a:effectLst>
                  <a:outerShdw blurRad="38100" dist="38100" dir="2700000" algn="tl">
                    <a:srgbClr val="000000">
                      <a:alpha val="43137"/>
                    </a:srgbClr>
                  </a:outerShdw>
                </a:effectLst>
              </a:rPr>
              <a:t/>
            </a:r>
            <a:br>
              <a:rPr lang="sr-Cyrl-RS" dirty="0" smtClean="0">
                <a:solidFill>
                  <a:schemeClr val="accent5"/>
                </a:solidFill>
                <a:effectLst>
                  <a:outerShdw blurRad="38100" dist="38100" dir="2700000" algn="tl">
                    <a:srgbClr val="000000">
                      <a:alpha val="43137"/>
                    </a:srgbClr>
                  </a:outerShdw>
                </a:effectLst>
              </a:rPr>
            </a:br>
            <a:r>
              <a:rPr lang="sr-Cyrl-RS" dirty="0" smtClean="0">
                <a:solidFill>
                  <a:schemeClr val="accent5"/>
                </a:solidFill>
                <a:effectLst>
                  <a:outerShdw blurRad="38100" dist="38100" dir="2700000" algn="tl">
                    <a:srgbClr val="000000">
                      <a:alpha val="43137"/>
                    </a:srgbClr>
                  </a:outerShdw>
                </a:effectLst>
              </a:rPr>
              <a:t/>
            </a:r>
            <a:br>
              <a:rPr lang="sr-Cyrl-RS" dirty="0" smtClean="0">
                <a:solidFill>
                  <a:schemeClr val="accent5"/>
                </a:solidFill>
                <a:effectLst>
                  <a:outerShdw blurRad="38100" dist="38100" dir="2700000" algn="tl">
                    <a:srgbClr val="000000">
                      <a:alpha val="43137"/>
                    </a:srgbClr>
                  </a:outerShdw>
                </a:effectLst>
              </a:rPr>
            </a:br>
            <a:endParaRPr lang="en-US" dirty="0">
              <a:solidFill>
                <a:schemeClr val="accent5"/>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3716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762000"/>
            <a:ext cx="7562088" cy="4907280"/>
          </a:xfrm>
        </p:spPr>
        <p:txBody>
          <a:bodyPr>
            <a:noAutofit/>
          </a:bodyPr>
          <a:lstStyle/>
          <a:p>
            <a:r>
              <a:rPr lang="sr-Cyrl-RS" sz="3200" dirty="0" smtClean="0">
                <a:solidFill>
                  <a:schemeClr val="accent5"/>
                </a:solidFill>
                <a:effectLst/>
                <a:latin typeface="Arial" pitchFamily="34" charset="0"/>
                <a:cs typeface="Arial" pitchFamily="34" charset="0"/>
              </a:rPr>
              <a:t>ЦСР је јануара 2013.г уз подршку ЛС </a:t>
            </a:r>
            <a:r>
              <a:rPr lang="sr-Cyrl-RS" sz="2800" dirty="0" smtClean="0">
                <a:solidFill>
                  <a:schemeClr val="accent5"/>
                </a:solidFill>
                <a:effectLst/>
                <a:latin typeface="Arial" pitchFamily="34" charset="0"/>
                <a:cs typeface="Arial" pitchFamily="34" charset="0"/>
              </a:rPr>
              <a:t>формирао посебну организациону јединицу за пружање локалних услуга социјалне заштите за </a:t>
            </a:r>
            <a:r>
              <a:rPr lang="sr-Cyrl-RS" sz="2800" u="sng" dirty="0" smtClean="0">
                <a:solidFill>
                  <a:schemeClr val="accent5"/>
                </a:solidFill>
                <a:effectLst/>
                <a:latin typeface="Arial" pitchFamily="34" charset="0"/>
                <a:cs typeface="Arial" pitchFamily="34" charset="0"/>
              </a:rPr>
              <a:t>две</a:t>
            </a:r>
            <a:r>
              <a:rPr lang="sr-Cyrl-RS" sz="2800" dirty="0" smtClean="0">
                <a:solidFill>
                  <a:schemeClr val="accent5"/>
                </a:solidFill>
                <a:effectLst/>
                <a:latin typeface="Arial" pitchFamily="34" charset="0"/>
                <a:cs typeface="Arial" pitchFamily="34" charset="0"/>
              </a:rPr>
              <a:t> дневне услуге у заједници и волонтерски центар.</a:t>
            </a:r>
            <a:br>
              <a:rPr lang="sr-Cyrl-RS" sz="2800" dirty="0" smtClean="0">
                <a:solidFill>
                  <a:schemeClr val="accent5"/>
                </a:solidFill>
                <a:effectLst/>
                <a:latin typeface="Arial" pitchFamily="34" charset="0"/>
                <a:cs typeface="Arial" pitchFamily="34" charset="0"/>
              </a:rPr>
            </a:br>
            <a:r>
              <a:rPr lang="sr-Cyrl-RS" sz="2800" dirty="0" smtClean="0">
                <a:solidFill>
                  <a:schemeClr val="accent5"/>
                </a:solidFill>
                <a:effectLst/>
                <a:latin typeface="Arial" pitchFamily="34" charset="0"/>
                <a:cs typeface="Arial" pitchFamily="34" charset="0"/>
              </a:rPr>
              <a:t/>
            </a:r>
            <a:br>
              <a:rPr lang="sr-Cyrl-RS" sz="2800" dirty="0" smtClean="0">
                <a:solidFill>
                  <a:schemeClr val="accent5"/>
                </a:solidFill>
                <a:effectLst/>
                <a:latin typeface="Arial" pitchFamily="34" charset="0"/>
                <a:cs typeface="Arial" pitchFamily="34" charset="0"/>
              </a:rPr>
            </a:br>
            <a:r>
              <a:rPr lang="sr-Cyrl-RS" sz="2800" dirty="0" smtClean="0">
                <a:solidFill>
                  <a:schemeClr val="accent5"/>
                </a:solidFill>
                <a:effectLst/>
                <a:latin typeface="Arial" pitchFamily="34" charset="0"/>
                <a:cs typeface="Arial" pitchFamily="34" charset="0"/>
              </a:rPr>
              <a:t>У ОЈ ЦСР Чока ангажовано је 29 радника. </a:t>
            </a:r>
            <a:r>
              <a:rPr lang="sr-Cyrl-RS" sz="2800" dirty="0">
                <a:solidFill>
                  <a:schemeClr val="accent5"/>
                </a:solidFill>
                <a:effectLst/>
                <a:latin typeface="Arial" pitchFamily="34" charset="0"/>
                <a:cs typeface="Arial" pitchFamily="34" charset="0"/>
              </a:rPr>
              <a:t/>
            </a:r>
            <a:br>
              <a:rPr lang="sr-Cyrl-RS" sz="2800" dirty="0">
                <a:solidFill>
                  <a:schemeClr val="accent5"/>
                </a:solidFill>
                <a:effectLst/>
                <a:latin typeface="Arial" pitchFamily="34" charset="0"/>
                <a:cs typeface="Arial" pitchFamily="34" charset="0"/>
              </a:rPr>
            </a:br>
            <a:r>
              <a:rPr lang="sr-Cyrl-RS" sz="2400" dirty="0" smtClean="0">
                <a:solidFill>
                  <a:schemeClr val="accent5"/>
                </a:solidFill>
                <a:effectLst/>
                <a:latin typeface="Arial" pitchFamily="34" charset="0"/>
                <a:cs typeface="Arial" pitchFamily="34" charset="0"/>
              </a:rPr>
              <a:t>  - </a:t>
            </a:r>
            <a:r>
              <a:rPr lang="sr-Cyrl-RS" sz="2400" dirty="0" smtClean="0">
                <a:solidFill>
                  <a:schemeClr val="accent5"/>
                </a:solidFill>
                <a:effectLst/>
                <a:latin typeface="Arial" pitchFamily="34" charset="0"/>
                <a:cs typeface="Arial" pitchFamily="34" charset="0"/>
              </a:rPr>
              <a:t>дневни боравак - 6</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effectLst/>
                <a:latin typeface="Arial" pitchFamily="34" charset="0"/>
                <a:cs typeface="Arial" pitchFamily="34" charset="0"/>
              </a:rPr>
              <a:t>  - помоћ у кући – 20</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effectLst/>
                <a:latin typeface="Arial" pitchFamily="34" charset="0"/>
                <a:cs typeface="Arial" pitchFamily="34" charset="0"/>
              </a:rPr>
              <a:t>  - волонтерски центар – 1</a:t>
            </a:r>
            <a:br>
              <a:rPr lang="sr-Cyrl-RS" sz="2400" dirty="0" smtClean="0">
                <a:solidFill>
                  <a:schemeClr val="accent5"/>
                </a:solidFill>
                <a:effectLst/>
                <a:latin typeface="Arial" pitchFamily="34" charset="0"/>
                <a:cs typeface="Arial" pitchFamily="34" charset="0"/>
              </a:rPr>
            </a:br>
            <a:r>
              <a:rPr lang="sr-Cyrl-RS" sz="2400" dirty="0">
                <a:solidFill>
                  <a:schemeClr val="accent5"/>
                </a:solidFill>
                <a:effectLst/>
                <a:latin typeface="Arial" pitchFamily="34" charset="0"/>
                <a:cs typeface="Arial" pitchFamily="34" charset="0"/>
              </a:rPr>
              <a:t> </a:t>
            </a:r>
            <a:r>
              <a:rPr lang="sr-Cyrl-RS" sz="2400" dirty="0" smtClean="0">
                <a:solidFill>
                  <a:schemeClr val="accent5"/>
                </a:solidFill>
                <a:effectLst/>
                <a:latin typeface="Arial" pitchFamily="34" charset="0"/>
                <a:cs typeface="Arial" pitchFamily="34" charset="0"/>
              </a:rPr>
              <a:t> - административна подршка - 2</a:t>
            </a:r>
            <a:r>
              <a:rPr lang="sr-Cyrl-RS" sz="3200" dirty="0" smtClean="0">
                <a:effectLst/>
                <a:latin typeface="Arial" pitchFamily="34" charset="0"/>
                <a:cs typeface="Arial" pitchFamily="34" charset="0"/>
              </a:rPr>
              <a:t/>
            </a:r>
            <a:br>
              <a:rPr lang="sr-Cyrl-RS" sz="3200" dirty="0" smtClean="0">
                <a:effectLst/>
                <a:latin typeface="Arial" pitchFamily="34" charset="0"/>
                <a:cs typeface="Arial" pitchFamily="34" charset="0"/>
              </a:rPr>
            </a:br>
            <a:r>
              <a:rPr lang="sr-Cyrl-RS" sz="3200" dirty="0">
                <a:effectLst/>
                <a:latin typeface="Arial" pitchFamily="34" charset="0"/>
                <a:cs typeface="Arial" pitchFamily="34" charset="0"/>
              </a:rPr>
              <a:t> </a:t>
            </a:r>
            <a:r>
              <a:rPr lang="sr-Cyrl-RS" sz="3200" dirty="0" smtClean="0">
                <a:effectLst/>
                <a:latin typeface="Arial" pitchFamily="34" charset="0"/>
                <a:cs typeface="Arial" pitchFamily="34" charset="0"/>
              </a:rPr>
              <a:t>               </a:t>
            </a:r>
            <a:endParaRPr lang="en-US" sz="3200" dirty="0">
              <a:effectLst/>
              <a:latin typeface="Arial" pitchFamily="34" charset="0"/>
              <a:cs typeface="Arial" pitchFamily="34" charset="0"/>
            </a:endParaRPr>
          </a:p>
        </p:txBody>
      </p:sp>
    </p:spTree>
    <p:extLst>
      <p:ext uri="{BB962C8B-B14F-4D97-AF65-F5344CB8AC3E}">
        <p14:creationId xmlns:p14="http://schemas.microsoft.com/office/powerpoint/2010/main" val="2255943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04800"/>
            <a:ext cx="7562088" cy="5668206"/>
          </a:xfrm>
        </p:spPr>
        <p:txBody>
          <a:bodyPr>
            <a:normAutofit/>
          </a:bodyPr>
          <a:lstStyle/>
          <a:p>
            <a:r>
              <a:rPr lang="sr-Cyrl-RS" sz="2800" dirty="0">
                <a:solidFill>
                  <a:schemeClr val="accent5"/>
                </a:solidFill>
                <a:effectLst/>
                <a:latin typeface="Arial" pitchFamily="34" charset="0"/>
                <a:cs typeface="Arial" pitchFamily="34" charset="0"/>
              </a:rPr>
              <a:t>Припрема за поступак лиценцирања је </a:t>
            </a:r>
            <a:r>
              <a:rPr lang="sr-Cyrl-RS" sz="2800" dirty="0" smtClean="0">
                <a:solidFill>
                  <a:schemeClr val="accent5"/>
                </a:solidFill>
                <a:effectLst/>
                <a:latin typeface="Arial" pitchFamily="34" charset="0"/>
                <a:cs typeface="Arial" pitchFamily="34" charset="0"/>
              </a:rPr>
              <a:t>започела </a:t>
            </a:r>
            <a:r>
              <a:rPr lang="sr-Cyrl-RS" sz="2800" dirty="0">
                <a:solidFill>
                  <a:schemeClr val="accent5"/>
                </a:solidFill>
                <a:effectLst/>
                <a:latin typeface="Arial" pitchFamily="34" charset="0"/>
                <a:cs typeface="Arial" pitchFamily="34" charset="0"/>
              </a:rPr>
              <a:t>јуна </a:t>
            </a:r>
            <a:r>
              <a:rPr lang="sr-Cyrl-RS" sz="2800" dirty="0" smtClean="0">
                <a:solidFill>
                  <a:schemeClr val="accent5"/>
                </a:solidFill>
                <a:effectLst/>
                <a:latin typeface="Arial" pitchFamily="34" charset="0"/>
                <a:cs typeface="Arial" pitchFamily="34" charset="0"/>
              </a:rPr>
              <a:t>месеца 2013.г</a:t>
            </a:r>
            <a:r>
              <a:rPr lang="sr-Cyrl-RS" sz="2800" dirty="0">
                <a:solidFill>
                  <a:schemeClr val="accent5"/>
                </a:solidFill>
                <a:effectLst/>
                <a:latin typeface="Arial" pitchFamily="34" charset="0"/>
                <a:cs typeface="Arial" pitchFamily="34" charset="0"/>
              </a:rPr>
              <a:t>. а предат захтев </a:t>
            </a:r>
            <a:r>
              <a:rPr lang="sr-Cyrl-RS" sz="2800" dirty="0" smtClean="0">
                <a:solidFill>
                  <a:schemeClr val="accent5"/>
                </a:solidFill>
                <a:effectLst/>
                <a:latin typeface="Arial" pitchFamily="34" charset="0"/>
                <a:cs typeface="Arial" pitchFamily="34" charset="0"/>
              </a:rPr>
              <a:t>децембра </a:t>
            </a:r>
            <a:r>
              <a:rPr lang="sr-Cyrl-RS" sz="2800" dirty="0">
                <a:solidFill>
                  <a:schemeClr val="accent5"/>
                </a:solidFill>
                <a:effectLst/>
                <a:latin typeface="Arial" pitchFamily="34" charset="0"/>
                <a:cs typeface="Arial" pitchFamily="34" charset="0"/>
              </a:rPr>
              <a:t>2013.г</a:t>
            </a:r>
            <a:r>
              <a:rPr lang="sr-Cyrl-RS" sz="2800" dirty="0" smtClean="0">
                <a:solidFill>
                  <a:schemeClr val="accent5"/>
                </a:solidFill>
                <a:effectLst/>
                <a:latin typeface="Arial" pitchFamily="34" charset="0"/>
                <a:cs typeface="Arial" pitchFamily="34" charset="0"/>
              </a:rPr>
              <a:t>. за </a:t>
            </a:r>
            <a:r>
              <a:rPr lang="sr-Cyrl-RS" sz="2800" dirty="0" smtClean="0">
                <a:solidFill>
                  <a:schemeClr val="accent5"/>
                </a:solidFill>
                <a:effectLst/>
                <a:latin typeface="Arial" pitchFamily="34" charset="0"/>
                <a:cs typeface="Arial" pitchFamily="34" charset="0"/>
              </a:rPr>
              <a:t>дневне услуге у заједници:</a:t>
            </a:r>
            <a:r>
              <a:rPr lang="sr-Cyrl-RS" sz="2800" dirty="0">
                <a:solidFill>
                  <a:schemeClr val="accent5"/>
                </a:solidFill>
                <a:effectLst/>
                <a:latin typeface="Arial" pitchFamily="34" charset="0"/>
                <a:cs typeface="Arial" pitchFamily="34" charset="0"/>
              </a:rPr>
              <a:t/>
            </a:r>
            <a:br>
              <a:rPr lang="sr-Cyrl-RS" sz="2800" dirty="0">
                <a:solidFill>
                  <a:schemeClr val="accent5"/>
                </a:solidFill>
                <a:effectLst/>
                <a:latin typeface="Arial" pitchFamily="34" charset="0"/>
                <a:cs typeface="Arial" pitchFamily="34" charset="0"/>
              </a:rPr>
            </a:br>
            <a:r>
              <a:rPr lang="sr-Cyrl-RS" sz="2800" dirty="0" smtClean="0">
                <a:effectLst>
                  <a:outerShdw blurRad="38100" dist="38100" dir="2700000" algn="tl">
                    <a:srgbClr val="000000">
                      <a:alpha val="43137"/>
                    </a:srgbClr>
                  </a:outerShdw>
                </a:effectLst>
                <a:latin typeface="Arial" pitchFamily="34" charset="0"/>
                <a:cs typeface="Arial" pitchFamily="34" charset="0"/>
              </a:rPr>
              <a:t/>
            </a:r>
            <a:br>
              <a:rPr lang="sr-Cyrl-RS" sz="2800" dirty="0" smtClean="0">
                <a:effectLst>
                  <a:outerShdw blurRad="38100" dist="38100" dir="2700000" algn="tl">
                    <a:srgbClr val="000000">
                      <a:alpha val="43137"/>
                    </a:srgbClr>
                  </a:outerShdw>
                </a:effectLst>
                <a:latin typeface="Arial" pitchFamily="34" charset="0"/>
                <a:cs typeface="Arial" pitchFamily="34" charset="0"/>
              </a:rPr>
            </a:br>
            <a:r>
              <a:rPr lang="sr-Cyrl-RS" sz="2800" dirty="0" smtClean="0">
                <a:effectLst>
                  <a:outerShdw blurRad="38100" dist="38100" dir="2700000" algn="tl">
                    <a:srgbClr val="000000">
                      <a:alpha val="43137"/>
                    </a:srgbClr>
                  </a:outerShdw>
                </a:effectLst>
                <a:latin typeface="Arial" pitchFamily="34" charset="0"/>
                <a:cs typeface="Arial" pitchFamily="34" charset="0"/>
              </a:rPr>
              <a:t/>
            </a:r>
            <a:br>
              <a:rPr lang="sr-Cyrl-RS" sz="2800" dirty="0" smtClean="0">
                <a:effectLst>
                  <a:outerShdw blurRad="38100" dist="38100" dir="2700000" algn="tl">
                    <a:srgbClr val="000000">
                      <a:alpha val="43137"/>
                    </a:srgbClr>
                  </a:outerShdw>
                </a:effectLst>
                <a:latin typeface="Arial" pitchFamily="34" charset="0"/>
                <a:cs typeface="Arial" pitchFamily="34" charset="0"/>
              </a:rPr>
            </a:br>
            <a:r>
              <a:rPr lang="sr-Cyrl-RS" sz="2800" dirty="0" smtClean="0">
                <a:effectLst>
                  <a:outerShdw blurRad="38100" dist="38100" dir="2700000" algn="tl">
                    <a:srgbClr val="000000">
                      <a:alpha val="43137"/>
                    </a:srgbClr>
                  </a:outerShdw>
                </a:effectLst>
                <a:latin typeface="Arial" pitchFamily="34" charset="0"/>
                <a:cs typeface="Arial" pitchFamily="34" charset="0"/>
              </a:rPr>
              <a:t/>
            </a:r>
            <a:br>
              <a:rPr lang="sr-Cyrl-RS" sz="2800" dirty="0" smtClean="0">
                <a:effectLst>
                  <a:outerShdw blurRad="38100" dist="38100" dir="2700000" algn="tl">
                    <a:srgbClr val="000000">
                      <a:alpha val="43137"/>
                    </a:srgbClr>
                  </a:outerShdw>
                </a:effectLst>
                <a:latin typeface="Arial" pitchFamily="34" charset="0"/>
                <a:cs typeface="Arial" pitchFamily="34" charset="0"/>
              </a:rPr>
            </a:br>
            <a:r>
              <a:rPr lang="sr-Cyrl-RS" sz="3200" dirty="0" smtClean="0">
                <a:effectLst>
                  <a:outerShdw blurRad="38100" dist="38100" dir="2700000" algn="tl">
                    <a:srgbClr val="000000">
                      <a:alpha val="43137"/>
                    </a:srgbClr>
                  </a:outerShdw>
                </a:effectLst>
                <a:latin typeface="Arial" pitchFamily="34" charset="0"/>
                <a:cs typeface="Arial" pitchFamily="34" charset="0"/>
              </a:rPr>
              <a:t/>
            </a:r>
            <a:br>
              <a:rPr lang="sr-Cyrl-RS" sz="3200" dirty="0" smtClean="0">
                <a:effectLst>
                  <a:outerShdw blurRad="38100" dist="38100" dir="2700000" algn="tl">
                    <a:srgbClr val="000000">
                      <a:alpha val="43137"/>
                    </a:srgbClr>
                  </a:outerShdw>
                </a:effectLst>
                <a:latin typeface="Arial" pitchFamily="34" charset="0"/>
                <a:cs typeface="Arial" pitchFamily="34" charset="0"/>
              </a:rPr>
            </a:br>
            <a:r>
              <a:rPr lang="sr-Cyrl-RS" sz="3200" dirty="0">
                <a:effectLst>
                  <a:outerShdw blurRad="38100" dist="38100" dir="2700000" algn="tl" rotWithShape="0">
                    <a:srgbClr val="000000">
                      <a:alpha val="43137"/>
                    </a:srgbClr>
                  </a:outerShdw>
                </a:effectLst>
              </a:rPr>
              <a:t/>
            </a:r>
            <a:br>
              <a:rPr lang="sr-Cyrl-RS" sz="3200" dirty="0">
                <a:effectLst>
                  <a:outerShdw blurRad="38100" dist="38100" dir="2700000" algn="tl" rotWithShape="0">
                    <a:srgbClr val="000000">
                      <a:alpha val="43137"/>
                    </a:srgbClr>
                  </a:outerShdw>
                </a:effectLst>
              </a:rPr>
            </a:br>
            <a:r>
              <a:rPr lang="sr-Cyrl-RS" sz="3200" dirty="0" smtClean="0">
                <a:effectLst>
                  <a:outerShdw blurRad="38100" dist="38100" dir="2700000" algn="tl" rotWithShape="0">
                    <a:srgbClr val="000000">
                      <a:alpha val="43137"/>
                    </a:srgbClr>
                  </a:outerShdw>
                </a:effectLst>
              </a:rPr>
              <a:t/>
            </a:r>
            <a:br>
              <a:rPr lang="sr-Cyrl-RS" sz="3200" dirty="0" smtClean="0">
                <a:effectLst>
                  <a:outerShdw blurRad="38100" dist="38100" dir="2700000" algn="tl" rotWithShape="0">
                    <a:srgbClr val="000000">
                      <a:alpha val="43137"/>
                    </a:srgbClr>
                  </a:outerShdw>
                </a:effectLst>
              </a:rPr>
            </a:br>
            <a:r>
              <a:rPr lang="en-US" sz="3600" dirty="0">
                <a:effectLst>
                  <a:outerShdw blurRad="38100" dist="38100" dir="2700000" algn="tl">
                    <a:srgbClr val="000000">
                      <a:alpha val="43137"/>
                    </a:srgbClr>
                  </a:outerShdw>
                </a:effectLst>
                <a:latin typeface="Arial" pitchFamily="34" charset="0"/>
                <a:cs typeface="Arial" pitchFamily="34" charset="0"/>
              </a:rPr>
              <a:t/>
            </a:r>
            <a:br>
              <a:rPr lang="en-US" sz="3600" dirty="0">
                <a:effectLst>
                  <a:outerShdw blurRad="38100" dist="38100" dir="2700000" algn="tl">
                    <a:srgbClr val="000000">
                      <a:alpha val="43137"/>
                    </a:srgbClr>
                  </a:outerShdw>
                </a:effectLst>
                <a:latin typeface="Arial" pitchFamily="34" charset="0"/>
                <a:cs typeface="Arial" pitchFamily="34" charset="0"/>
              </a:rPr>
            </a:br>
            <a:endParaRPr lang="en-US" sz="3600" dirty="0">
              <a:effectLst>
                <a:outerShdw blurRad="38100" dist="38100" dir="2700000" algn="tl">
                  <a:srgbClr val="000000">
                    <a:alpha val="43137"/>
                  </a:srgbClr>
                </a:outerShdw>
              </a:effectLst>
              <a:latin typeface="Arial" pitchFamily="34" charset="0"/>
              <a:cs typeface="Arial" pitchFamily="34" charset="0"/>
            </a:endParaRPr>
          </a:p>
        </p:txBody>
      </p:sp>
      <p:graphicFrame>
        <p:nvGraphicFramePr>
          <p:cNvPr id="7" name="Tabela 6"/>
          <p:cNvGraphicFramePr>
            <a:graphicFrameLocks noGrp="1"/>
          </p:cNvGraphicFramePr>
          <p:nvPr>
            <p:extLst>
              <p:ext uri="{D42A27DB-BD31-4B8C-83A1-F6EECF244321}">
                <p14:modId xmlns:p14="http://schemas.microsoft.com/office/powerpoint/2010/main" val="175406325"/>
              </p:ext>
            </p:extLst>
          </p:nvPr>
        </p:nvGraphicFramePr>
        <p:xfrm>
          <a:off x="1219200" y="2362200"/>
          <a:ext cx="7010399" cy="2804160"/>
        </p:xfrm>
        <a:graphic>
          <a:graphicData uri="http://schemas.openxmlformats.org/drawingml/2006/table">
            <a:tbl>
              <a:tblPr firstRow="1" bandRow="1">
                <a:tableStyleId>{F5AB1C69-6EDB-4FF4-983F-18BD219EF322}</a:tableStyleId>
              </a:tblPr>
              <a:tblGrid>
                <a:gridCol w="1447800"/>
                <a:gridCol w="2895599"/>
                <a:gridCol w="2667000"/>
              </a:tblGrid>
              <a:tr h="370840">
                <a:tc>
                  <a:txBody>
                    <a:bodyPr/>
                    <a:lstStyle/>
                    <a:p>
                      <a:endParaRPr lang="sr-Latn-RS" sz="24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c>
                  <a:txBody>
                    <a:bodyPr/>
                    <a:lstStyle/>
                    <a:p>
                      <a:r>
                        <a:rPr lang="sr-Cyrl-RS"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Дневни боравак за децу и младе са сметњама у развоју</a:t>
                      </a:r>
                      <a:endParaRPr lang="sr-Latn-R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c>
                  <a:txBody>
                    <a:bodyPr/>
                    <a:lstStyle/>
                    <a:p>
                      <a:r>
                        <a:rPr lang="sr-Cyrl-RS" sz="20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Помоћ и нега у кући за стара лица</a:t>
                      </a:r>
                      <a:endParaRPr lang="sr-Latn-RS" sz="20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r>
              <a:tr h="370840">
                <a:tc>
                  <a:txBody>
                    <a:bodyPr/>
                    <a:lstStyle/>
                    <a:p>
                      <a:r>
                        <a:rPr lang="sr-Cyrl-RS" sz="2000" b="1"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капацитет</a:t>
                      </a:r>
                      <a:endParaRPr lang="sr-Latn-RS" sz="2000" b="1" dirty="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c>
                  <a:txBody>
                    <a:bodyPr/>
                    <a:lstStyle/>
                    <a:p>
                      <a:r>
                        <a:rPr lang="sr-Cyrl-RS" sz="2000"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10 корисника</a:t>
                      </a:r>
                      <a:endParaRPr lang="sr-Latn-RS" sz="2000" dirty="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c>
                  <a:txBody>
                    <a:bodyPr/>
                    <a:lstStyle/>
                    <a:p>
                      <a:r>
                        <a:rPr lang="sr-Cyrl-RS" sz="2000"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7 до 10 корисника</a:t>
                      </a:r>
                      <a:r>
                        <a:rPr lang="sr-Cyrl-RS" sz="2000" baseline="0"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/геронтодомаћица</a:t>
                      </a:r>
                      <a:endParaRPr lang="sr-Latn-RS" sz="2000" dirty="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r>
              <a:tr h="370840">
                <a:tc>
                  <a:txBody>
                    <a:bodyPr/>
                    <a:lstStyle/>
                    <a:p>
                      <a:r>
                        <a:rPr lang="sr-Cyrl-RS" sz="2000" b="1"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узраст</a:t>
                      </a:r>
                      <a:endParaRPr lang="sr-Latn-RS" sz="2000" b="1" dirty="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c>
                  <a:txBody>
                    <a:bodyPr/>
                    <a:lstStyle/>
                    <a:p>
                      <a:r>
                        <a:rPr lang="sr-Cyrl-RS" sz="2000"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Од 6 до 26</a:t>
                      </a:r>
                      <a:r>
                        <a:rPr lang="sr-Cyrl-RS" sz="2000" baseline="0"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г.</a:t>
                      </a:r>
                      <a:endParaRPr lang="sr-Latn-RS" sz="2000" dirty="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c>
                  <a:txBody>
                    <a:bodyPr/>
                    <a:lstStyle/>
                    <a:p>
                      <a:r>
                        <a:rPr lang="sr-Cyrl-RS" sz="2000"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Преко 65 г.</a:t>
                      </a:r>
                      <a:endParaRPr lang="sr-Latn-RS" sz="2000" dirty="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r>
              <a:tr h="370840">
                <a:tc>
                  <a:txBody>
                    <a:bodyPr/>
                    <a:lstStyle/>
                    <a:p>
                      <a:r>
                        <a:rPr lang="sr-Cyrl-RS" sz="2000" b="1"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лиценца</a:t>
                      </a:r>
                      <a:endParaRPr lang="sr-Latn-RS" sz="2000" b="1" dirty="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c>
                  <a:txBody>
                    <a:bodyPr/>
                    <a:lstStyle/>
                    <a:p>
                      <a:r>
                        <a:rPr lang="sr-Cyrl-RS" sz="2000"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Ограничена</a:t>
                      </a:r>
                      <a:r>
                        <a:rPr lang="sr-Cyrl-RS" sz="2000" baseline="0"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лиценца 5 г. Јула 2014.г.</a:t>
                      </a:r>
                      <a:endParaRPr lang="sr-Latn-RS" sz="2000" dirty="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c>
                  <a:txBody>
                    <a:bodyPr/>
                    <a:lstStyle/>
                    <a:p>
                      <a:r>
                        <a:rPr lang="sr-Cyrl-RS" sz="2000" dirty="0" smtClean="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Пуна лиценца 6 г. Јула 2014.г.</a:t>
                      </a:r>
                      <a:endParaRPr lang="sr-Latn-RS" sz="2000" dirty="0">
                        <a:solidFill>
                          <a:schemeClr val="accent5"/>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txBody>
                  <a:tcPr/>
                </a:tc>
              </a:tr>
            </a:tbl>
          </a:graphicData>
        </a:graphic>
      </p:graphicFrame>
    </p:spTree>
    <p:extLst>
      <p:ext uri="{BB962C8B-B14F-4D97-AF65-F5344CB8AC3E}">
        <p14:creationId xmlns:p14="http://schemas.microsoft.com/office/powerpoint/2010/main" val="823955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type="subTitle" idx="4294967295"/>
          </p:nvPr>
        </p:nvSpPr>
        <p:spPr>
          <a:xfrm>
            <a:off x="990600" y="152400"/>
            <a:ext cx="7772400" cy="6324600"/>
          </a:xfrm>
        </p:spPr>
        <p:txBody>
          <a:bodyPr>
            <a:noAutofit/>
          </a:bodyPr>
          <a:lstStyle/>
          <a:p>
            <a:pPr marL="82296" indent="0">
              <a:buNone/>
            </a:pPr>
            <a:r>
              <a:rPr lang="sr-Cyrl-RS"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Како смо почели?</a:t>
            </a:r>
          </a:p>
          <a:p>
            <a:pPr marL="82296" indent="0">
              <a:buNone/>
            </a:pPr>
            <a:endParaRPr lang="sr-Cyrl-RS" sz="2400" dirty="0" smtClean="0">
              <a:solidFill>
                <a:schemeClr val="accent5"/>
              </a:solidFill>
              <a:effectLst>
                <a:outerShdw blurRad="38100" dist="38100" dir="2700000" algn="tl">
                  <a:srgbClr val="000000">
                    <a:alpha val="43137"/>
                  </a:srgbClr>
                </a:outerShdw>
              </a:effectLst>
              <a:latin typeface="Arial" pitchFamily="34" charset="0"/>
              <a:cs typeface="Arial" pitchFamily="34" charset="0"/>
            </a:endParaRPr>
          </a:p>
          <a:p>
            <a:pPr marL="82296" indent="0">
              <a:buNone/>
            </a:pPr>
            <a:r>
              <a:rPr lang="sr-Cyrl-RS" sz="2800" dirty="0" smtClean="0">
                <a:solidFill>
                  <a:schemeClr val="accent5"/>
                </a:solidFill>
                <a:latin typeface="Arial" pitchFamily="34" charset="0"/>
                <a:cs typeface="Arial" pitchFamily="34" charset="0"/>
              </a:rPr>
              <a:t>Наведене услуге ЦСР Чока је пружао пројектно почев од </a:t>
            </a:r>
            <a:r>
              <a:rPr lang="sr-Cyrl-RS" sz="2800" dirty="0" err="1" smtClean="0">
                <a:solidFill>
                  <a:schemeClr val="accent5"/>
                </a:solidFill>
                <a:latin typeface="Arial" pitchFamily="34" charset="0"/>
                <a:cs typeface="Arial" pitchFamily="34" charset="0"/>
              </a:rPr>
              <a:t>2007.г</a:t>
            </a:r>
            <a:r>
              <a:rPr lang="sr-Cyrl-RS" sz="2800" dirty="0" smtClean="0">
                <a:solidFill>
                  <a:schemeClr val="accent5"/>
                </a:solidFill>
                <a:latin typeface="Arial" pitchFamily="34" charset="0"/>
                <a:cs typeface="Arial" pitchFamily="34" charset="0"/>
              </a:rPr>
              <a:t>. (ПУК) и </a:t>
            </a:r>
            <a:r>
              <a:rPr lang="sr-Cyrl-RS" sz="2800" dirty="0" err="1" smtClean="0">
                <a:solidFill>
                  <a:schemeClr val="accent5"/>
                </a:solidFill>
                <a:latin typeface="Arial" pitchFamily="34" charset="0"/>
                <a:cs typeface="Arial" pitchFamily="34" charset="0"/>
              </a:rPr>
              <a:t>2011.г</a:t>
            </a:r>
            <a:r>
              <a:rPr lang="sr-Cyrl-RS" sz="2800" dirty="0" smtClean="0">
                <a:solidFill>
                  <a:schemeClr val="accent5"/>
                </a:solidFill>
                <a:latin typeface="Arial" pitchFamily="34" charset="0"/>
                <a:cs typeface="Arial" pitchFamily="34" charset="0"/>
              </a:rPr>
              <a:t>. (ДБ), стручни радници су током тог периода пратили процес стандардизације услуга и у складу са тим их установљавали тако да је то умногоме олакшало усклађивање са Правилником о ближим услова и стандардима за пружање услуга социјалне заштите.</a:t>
            </a:r>
            <a:endParaRPr lang="en-US" sz="2800" dirty="0">
              <a:solidFill>
                <a:schemeClr val="accent5"/>
              </a:solidFill>
              <a:latin typeface="Arial" pitchFamily="34" charset="0"/>
              <a:cs typeface="Arial" pitchFamily="34" charset="0"/>
            </a:endParaRPr>
          </a:p>
        </p:txBody>
      </p:sp>
    </p:spTree>
    <p:extLst>
      <p:ext uri="{BB962C8B-B14F-4D97-AF65-F5344CB8AC3E}">
        <p14:creationId xmlns:p14="http://schemas.microsoft.com/office/powerpoint/2010/main" val="4805818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914400"/>
            <a:ext cx="7467600" cy="4648200"/>
          </a:xfrm>
        </p:spPr>
        <p:txBody>
          <a:bodyPr>
            <a:normAutofit fontScale="90000"/>
          </a:bodyPr>
          <a:lstStyle/>
          <a:p>
            <a:r>
              <a:rPr lang="sr-Cyrl-RS" sz="31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Припрема за поступак лиценцирања</a:t>
            </a:r>
            <a:r>
              <a:rPr lang="sr-Cyrl-RS" sz="27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
            </a:r>
            <a:br>
              <a:rPr lang="sr-Cyrl-RS" sz="27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br>
            <a:r>
              <a:rPr lang="sr-Cyrl-RS" sz="2700"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
            </a:r>
            <a:br>
              <a:rPr lang="sr-Cyrl-RS" sz="2700"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br>
            <a:r>
              <a:rPr lang="sr-Cyrl-RS" sz="27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1. </a:t>
            </a:r>
            <a:r>
              <a:rPr lang="sr-Cyrl-RS" sz="2700" dirty="0" smtClean="0">
                <a:solidFill>
                  <a:schemeClr val="accent5"/>
                </a:solidFill>
                <a:effectLst/>
                <a:latin typeface="Arial" pitchFamily="34" charset="0"/>
                <a:cs typeface="Arial" pitchFamily="34" charset="0"/>
              </a:rPr>
              <a:t>Први </a:t>
            </a:r>
            <a:r>
              <a:rPr lang="sr-Cyrl-RS" sz="2700" dirty="0" smtClean="0">
                <a:solidFill>
                  <a:schemeClr val="accent5"/>
                </a:solidFill>
                <a:effectLst/>
                <a:latin typeface="Arial" pitchFamily="34" charset="0"/>
                <a:cs typeface="Arial" pitchFamily="34" charset="0"/>
              </a:rPr>
              <a:t>корак је била </a:t>
            </a:r>
            <a:r>
              <a:rPr lang="sr-Cyrl-RS" sz="2700" dirty="0" smtClean="0">
                <a:solidFill>
                  <a:schemeClr val="accent5"/>
                </a:solidFill>
                <a:effectLst/>
                <a:latin typeface="Arial" pitchFamily="34" charset="0"/>
                <a:cs typeface="Arial" pitchFamily="34" charset="0"/>
              </a:rPr>
              <a:t>интерна евалуација наших </a:t>
            </a:r>
            <a:r>
              <a:rPr lang="sr-Cyrl-RS" sz="2700" dirty="0" smtClean="0">
                <a:solidFill>
                  <a:schemeClr val="accent5"/>
                </a:solidFill>
                <a:effectLst/>
                <a:latin typeface="Arial" pitchFamily="34" charset="0"/>
                <a:cs typeface="Arial" pitchFamily="34" charset="0"/>
              </a:rPr>
              <a:t>услуга о испуњености заједничких и посебних  структуралних и функционалних стандарда у складу са Правилником о ближим условима и стандардима за пружање услуга социјалне заштите и Правилником о лиценцирању организација социјалне заштите</a:t>
            </a:r>
            <a:r>
              <a:rPr lang="sr-Cyrl-RS" sz="2700" dirty="0" smtClean="0">
                <a:solidFill>
                  <a:schemeClr val="accent5"/>
                </a:solidFill>
                <a:effectLst/>
                <a:latin typeface="Arial" pitchFamily="34" charset="0"/>
                <a:cs typeface="Arial" pitchFamily="34" charset="0"/>
              </a:rPr>
              <a:t>. </a:t>
            </a:r>
            <a:br>
              <a:rPr lang="sr-Cyrl-RS" sz="2700" dirty="0" smtClean="0">
                <a:solidFill>
                  <a:schemeClr val="accent5"/>
                </a:solidFill>
                <a:effectLst/>
                <a:latin typeface="Arial" pitchFamily="34" charset="0"/>
                <a:cs typeface="Arial" pitchFamily="34" charset="0"/>
              </a:rPr>
            </a:br>
            <a:r>
              <a:rPr lang="sr-Cyrl-RS" sz="2700" dirty="0" smtClean="0">
                <a:solidFill>
                  <a:schemeClr val="accent5"/>
                </a:solidFill>
                <a:effectLst/>
                <a:latin typeface="Arial" pitchFamily="34" charset="0"/>
                <a:cs typeface="Arial" pitchFamily="34" charset="0"/>
              </a:rPr>
              <a:t/>
            </a:r>
            <a:br>
              <a:rPr lang="sr-Cyrl-RS" sz="2700" dirty="0" smtClean="0">
                <a:solidFill>
                  <a:schemeClr val="accent5"/>
                </a:solidFill>
                <a:effectLst/>
                <a:latin typeface="Arial" pitchFamily="34" charset="0"/>
                <a:cs typeface="Arial" pitchFamily="34" charset="0"/>
              </a:rPr>
            </a:br>
            <a:r>
              <a:rPr lang="sr-Cyrl-RS" sz="27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2. </a:t>
            </a:r>
            <a:r>
              <a:rPr lang="sr-Cyrl-RS" sz="2700" dirty="0" smtClean="0">
                <a:solidFill>
                  <a:schemeClr val="accent5"/>
                </a:solidFill>
                <a:effectLst/>
                <a:latin typeface="Arial" pitchFamily="34" charset="0"/>
                <a:cs typeface="Arial" pitchFamily="34" charset="0"/>
              </a:rPr>
              <a:t>сачинили </a:t>
            </a:r>
            <a:r>
              <a:rPr lang="sr-Cyrl-RS" sz="2700" dirty="0" smtClean="0">
                <a:solidFill>
                  <a:schemeClr val="accent5"/>
                </a:solidFill>
                <a:effectLst/>
                <a:latin typeface="Arial" pitchFamily="34" charset="0"/>
                <a:cs typeface="Arial" pitchFamily="34" charset="0"/>
              </a:rPr>
              <a:t>смо листу потребних </a:t>
            </a:r>
            <a:r>
              <a:rPr lang="sr-Cyrl-RS" sz="2700" dirty="0" smtClean="0">
                <a:solidFill>
                  <a:schemeClr val="accent5"/>
                </a:solidFill>
                <a:effectLst/>
                <a:latin typeface="Arial" pitchFamily="34" charset="0"/>
                <a:cs typeface="Arial" pitchFamily="34" charset="0"/>
              </a:rPr>
              <a:t>докумената за доказивање </a:t>
            </a:r>
            <a:r>
              <a:rPr lang="sr-Cyrl-RS" sz="2700" dirty="0" err="1" smtClean="0">
                <a:solidFill>
                  <a:schemeClr val="accent5"/>
                </a:solidFill>
                <a:effectLst/>
                <a:latin typeface="Arial" pitchFamily="34" charset="0"/>
                <a:cs typeface="Arial" pitchFamily="34" charset="0"/>
              </a:rPr>
              <a:t>испуњности</a:t>
            </a:r>
            <a:r>
              <a:rPr lang="sr-Cyrl-RS" sz="2700" dirty="0" smtClean="0">
                <a:solidFill>
                  <a:schemeClr val="accent5"/>
                </a:solidFill>
                <a:effectLst/>
                <a:latin typeface="Arial" pitchFamily="34" charset="0"/>
                <a:cs typeface="Arial" pitchFamily="34" charset="0"/>
              </a:rPr>
              <a:t> услова и стандарда и </a:t>
            </a:r>
            <a:r>
              <a:rPr lang="sr-Cyrl-RS" sz="2700" dirty="0" smtClean="0">
                <a:solidFill>
                  <a:schemeClr val="accent5"/>
                </a:solidFill>
                <a:effectLst/>
                <a:latin typeface="Arial" pitchFamily="34" charset="0"/>
                <a:cs typeface="Arial" pitchFamily="34" charset="0"/>
              </a:rPr>
              <a:t>оквирно проценили трошак поступка</a:t>
            </a:r>
            <a:r>
              <a:rPr lang="sr-Cyrl-RS" sz="2700" dirty="0" smtClean="0">
                <a:solidFill>
                  <a:schemeClr val="accent5"/>
                </a:solidFill>
                <a:effectLst/>
                <a:latin typeface="Arial" pitchFamily="34" charset="0"/>
                <a:cs typeface="Arial" pitchFamily="34" charset="0"/>
              </a:rPr>
              <a:t>.</a:t>
            </a:r>
            <a:br>
              <a:rPr lang="sr-Cyrl-RS" sz="2700" dirty="0" smtClean="0">
                <a:solidFill>
                  <a:schemeClr val="accent5"/>
                </a:solidFill>
                <a:effectLst/>
                <a:latin typeface="Arial" pitchFamily="34" charset="0"/>
                <a:cs typeface="Arial" pitchFamily="34" charset="0"/>
              </a:rPr>
            </a:br>
            <a:r>
              <a:rPr lang="sr-Cyrl-RS" sz="2400" dirty="0" smtClean="0">
                <a:effectLst/>
                <a:latin typeface="Arial" pitchFamily="34" charset="0"/>
                <a:cs typeface="Arial" pitchFamily="34" charset="0"/>
              </a:rPr>
              <a:t/>
            </a:r>
            <a:br>
              <a:rPr lang="sr-Cyrl-RS" sz="2400" dirty="0" smtClean="0">
                <a:effectLst/>
                <a:latin typeface="Arial" pitchFamily="34" charset="0"/>
                <a:cs typeface="Arial" pitchFamily="34" charset="0"/>
              </a:rPr>
            </a:br>
            <a:r>
              <a:rPr lang="sr-Cyrl-RS" sz="3200" dirty="0" smtClean="0">
                <a:effectLst/>
                <a:latin typeface="Arial" pitchFamily="34" charset="0"/>
                <a:cs typeface="Arial" pitchFamily="34" charset="0"/>
              </a:rPr>
              <a:t> </a:t>
            </a:r>
            <a:endParaRPr lang="en-US" sz="3200" dirty="0">
              <a:effectLst/>
              <a:latin typeface="Arial" pitchFamily="34" charset="0"/>
              <a:cs typeface="Arial" pitchFamily="34" charset="0"/>
            </a:endParaRPr>
          </a:p>
        </p:txBody>
      </p:sp>
    </p:spTree>
    <p:extLst>
      <p:ext uri="{BB962C8B-B14F-4D97-AF65-F5344CB8AC3E}">
        <p14:creationId xmlns:p14="http://schemas.microsoft.com/office/powerpoint/2010/main" val="3606619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533400"/>
            <a:ext cx="7714488" cy="5638800"/>
          </a:xfrm>
        </p:spPr>
        <p:txBody>
          <a:bodyPr>
            <a:normAutofit/>
          </a:bodyPr>
          <a:lstStyle/>
          <a:p>
            <a:r>
              <a:rPr lang="sr-Cyrl-RS" sz="27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а) </a:t>
            </a:r>
            <a:r>
              <a:rPr lang="sr-Cyrl-RS" sz="27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 </a:t>
            </a:r>
            <a:r>
              <a:rPr lang="sr-Cyrl-RS" sz="2700" dirty="0" smtClean="0">
                <a:solidFill>
                  <a:schemeClr val="accent5"/>
                </a:solidFill>
                <a:effectLst/>
                <a:latin typeface="Arial" pitchFamily="34" charset="0"/>
                <a:cs typeface="Arial" pitchFamily="34" charset="0"/>
              </a:rPr>
              <a:t>услуге </a:t>
            </a:r>
            <a:r>
              <a:rPr lang="sr-Cyrl-RS" sz="2700" dirty="0" smtClean="0">
                <a:solidFill>
                  <a:schemeClr val="accent5"/>
                </a:solidFill>
                <a:effectLst/>
                <a:latin typeface="Arial" pitchFamily="34" charset="0"/>
                <a:cs typeface="Arial" pitchFamily="34" charset="0"/>
              </a:rPr>
              <a:t>арихитекте за израду скица </a:t>
            </a:r>
            <a:r>
              <a:rPr lang="sr-Cyrl-RS" sz="2700" dirty="0" smtClean="0">
                <a:solidFill>
                  <a:schemeClr val="accent5"/>
                </a:solidFill>
                <a:effectLst/>
                <a:latin typeface="Arial" pitchFamily="34" charset="0"/>
                <a:cs typeface="Arial" pitchFamily="34" charset="0"/>
              </a:rPr>
              <a:t>простора</a:t>
            </a:r>
            <a:br>
              <a:rPr lang="sr-Cyrl-RS" sz="2700" dirty="0" smtClean="0">
                <a:solidFill>
                  <a:schemeClr val="accent5"/>
                </a:solidFill>
                <a:effectLst/>
                <a:latin typeface="Arial" pitchFamily="34" charset="0"/>
                <a:cs typeface="Arial" pitchFamily="34" charset="0"/>
              </a:rPr>
            </a:br>
            <a:r>
              <a:rPr lang="sr-Cyrl-RS" sz="27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б) </a:t>
            </a:r>
            <a:r>
              <a:rPr lang="sr-Cyrl-RS" sz="2700" dirty="0" smtClean="0">
                <a:solidFill>
                  <a:schemeClr val="accent5"/>
                </a:solidFill>
                <a:effectLst/>
                <a:latin typeface="Arial" pitchFamily="34" charset="0"/>
                <a:cs typeface="Arial" pitchFamily="34" charset="0"/>
              </a:rPr>
              <a:t>професионални фотограф</a:t>
            </a:r>
            <a:br>
              <a:rPr lang="sr-Cyrl-RS" sz="2700" dirty="0" smtClean="0">
                <a:solidFill>
                  <a:schemeClr val="accent5"/>
                </a:solidFill>
                <a:effectLst/>
                <a:latin typeface="Arial" pitchFamily="34" charset="0"/>
                <a:cs typeface="Arial" pitchFamily="34" charset="0"/>
              </a:rPr>
            </a:br>
            <a:r>
              <a:rPr lang="sr-Cyrl-RS" sz="27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ц) </a:t>
            </a:r>
            <a:r>
              <a:rPr lang="sr-Cyrl-RS" sz="2700" dirty="0" smtClean="0">
                <a:solidFill>
                  <a:schemeClr val="accent5"/>
                </a:solidFill>
                <a:effectLst/>
                <a:latin typeface="Arial" pitchFamily="34" charset="0"/>
                <a:cs typeface="Arial" pitchFamily="34" charset="0"/>
              </a:rPr>
              <a:t>средства </a:t>
            </a:r>
            <a:r>
              <a:rPr lang="sr-Cyrl-RS" sz="2700" dirty="0" smtClean="0">
                <a:solidFill>
                  <a:schemeClr val="accent5"/>
                </a:solidFill>
                <a:effectLst/>
                <a:latin typeface="Arial" pitchFamily="34" charset="0"/>
                <a:cs typeface="Arial" pitchFamily="34" charset="0"/>
              </a:rPr>
              <a:t>за ангажовања потребних стручних радника </a:t>
            </a:r>
            <a:r>
              <a:rPr lang="sr-Cyrl-RS" sz="2700" dirty="0" smtClean="0">
                <a:solidFill>
                  <a:schemeClr val="accent5"/>
                </a:solidFill>
                <a:effectLst/>
                <a:latin typeface="Arial" pitchFamily="34" charset="0"/>
                <a:cs typeface="Arial" pitchFamily="34" charset="0"/>
              </a:rPr>
              <a:t/>
            </a:r>
            <a:br>
              <a:rPr lang="sr-Cyrl-RS" sz="2700" dirty="0" smtClean="0">
                <a:solidFill>
                  <a:schemeClr val="accent5"/>
                </a:solidFill>
                <a:effectLst/>
                <a:latin typeface="Arial" pitchFamily="34" charset="0"/>
                <a:cs typeface="Arial" pitchFamily="34" charset="0"/>
              </a:rPr>
            </a:br>
            <a:r>
              <a:rPr lang="sr-Cyrl-RS" sz="27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д) </a:t>
            </a:r>
            <a:r>
              <a:rPr lang="sr-Cyrl-RS" sz="2700" dirty="0" smtClean="0">
                <a:solidFill>
                  <a:schemeClr val="accent5"/>
                </a:solidFill>
                <a:effectLst/>
                <a:latin typeface="Arial" pitchFamily="34" charset="0"/>
                <a:cs typeface="Arial" pitchFamily="34" charset="0"/>
              </a:rPr>
              <a:t>обавезна такса за предају захтева</a:t>
            </a:r>
            <a:r>
              <a:rPr lang="sr-Cyrl-RS" sz="2700" dirty="0" smtClean="0">
                <a:solidFill>
                  <a:schemeClr val="accent5"/>
                </a:solidFill>
                <a:effectLst/>
                <a:latin typeface="Arial" pitchFamily="34" charset="0"/>
                <a:cs typeface="Arial" pitchFamily="34" charset="0"/>
              </a:rPr>
              <a:t/>
            </a:r>
            <a:br>
              <a:rPr lang="sr-Cyrl-RS" sz="2700" dirty="0" smtClean="0">
                <a:solidFill>
                  <a:schemeClr val="accent5"/>
                </a:solidFill>
                <a:effectLst/>
                <a:latin typeface="Arial" pitchFamily="34" charset="0"/>
                <a:cs typeface="Arial" pitchFamily="34" charset="0"/>
              </a:rPr>
            </a:br>
            <a:r>
              <a:rPr lang="sr-Cyrl-RS" sz="27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е) </a:t>
            </a:r>
            <a:r>
              <a:rPr lang="sr-Cyrl-RS" sz="2700" dirty="0">
                <a:solidFill>
                  <a:schemeClr val="accent5"/>
                </a:solidFill>
                <a:effectLst/>
                <a:latin typeface="Arial" pitchFamily="34" charset="0"/>
                <a:cs typeface="Arial" pitchFamily="34" charset="0"/>
              </a:rPr>
              <a:t>д</a:t>
            </a:r>
            <a:r>
              <a:rPr lang="sr-Cyrl-RS" sz="2700" dirty="0" smtClean="0">
                <a:solidFill>
                  <a:schemeClr val="accent5"/>
                </a:solidFill>
                <a:effectLst/>
                <a:latin typeface="Arial" pitchFamily="34" charset="0"/>
                <a:cs typeface="Arial" pitchFamily="34" charset="0"/>
              </a:rPr>
              <a:t>руге </a:t>
            </a:r>
            <a:r>
              <a:rPr lang="sr-Cyrl-RS" sz="2700" dirty="0" smtClean="0">
                <a:solidFill>
                  <a:schemeClr val="accent5"/>
                </a:solidFill>
                <a:effectLst/>
                <a:latin typeface="Arial" pitchFamily="34" charset="0"/>
                <a:cs typeface="Arial" pitchFamily="34" charset="0"/>
              </a:rPr>
              <a:t>трошкове </a:t>
            </a:r>
            <a:r>
              <a:rPr lang="sr-Cyrl-RS" sz="2700" dirty="0" smtClean="0">
                <a:solidFill>
                  <a:schemeClr val="accent5"/>
                </a:solidFill>
                <a:effectLst/>
                <a:latin typeface="Arial" pitchFamily="34" charset="0"/>
                <a:cs typeface="Arial" pitchFamily="34" charset="0"/>
              </a:rPr>
              <a:t>(прековремено </a:t>
            </a:r>
            <a:r>
              <a:rPr lang="sr-Cyrl-RS" sz="2700" dirty="0" smtClean="0">
                <a:solidFill>
                  <a:schemeClr val="accent5"/>
                </a:solidFill>
                <a:effectLst/>
                <a:latin typeface="Arial" pitchFamily="34" charset="0"/>
                <a:cs typeface="Arial" pitchFamily="34" charset="0"/>
              </a:rPr>
              <a:t>радно ангажовање за израду недостајућих доказа,материјални трошкови и сл.) нису узети у обзир</a:t>
            </a:r>
            <a:r>
              <a:rPr lang="sr-Cyrl-RS" sz="2700" dirty="0" smtClean="0">
                <a:solidFill>
                  <a:schemeClr val="accent5"/>
                </a:solidFill>
                <a:effectLst/>
                <a:latin typeface="Arial" pitchFamily="34" charset="0"/>
                <a:cs typeface="Arial" pitchFamily="34" charset="0"/>
              </a:rPr>
              <a:t>.</a:t>
            </a:r>
            <a:br>
              <a:rPr lang="sr-Cyrl-RS" sz="2700" dirty="0" smtClean="0">
                <a:solidFill>
                  <a:schemeClr val="accent5"/>
                </a:solidFill>
                <a:effectLst/>
                <a:latin typeface="Arial" pitchFamily="34" charset="0"/>
                <a:cs typeface="Arial" pitchFamily="34" charset="0"/>
              </a:rPr>
            </a:br>
            <a:r>
              <a:rPr lang="sr-Cyrl-RS" sz="2700" dirty="0" smtClean="0">
                <a:solidFill>
                  <a:schemeClr val="accent5"/>
                </a:solidFill>
                <a:effectLst/>
                <a:latin typeface="Arial" pitchFamily="34" charset="0"/>
                <a:cs typeface="Arial" pitchFamily="34" charset="0"/>
              </a:rPr>
              <a:t/>
            </a:r>
            <a:br>
              <a:rPr lang="sr-Cyrl-RS" sz="2700" dirty="0" smtClean="0">
                <a:solidFill>
                  <a:schemeClr val="accent5"/>
                </a:solidFill>
                <a:effectLst/>
                <a:latin typeface="Arial" pitchFamily="34" charset="0"/>
                <a:cs typeface="Arial" pitchFamily="34" charset="0"/>
              </a:rPr>
            </a:br>
            <a:r>
              <a:rPr lang="ru-RU" sz="2700" b="1" dirty="0">
                <a:solidFill>
                  <a:schemeClr val="accent5"/>
                </a:solidFill>
                <a:effectLst>
                  <a:outerShdw blurRad="38100" dist="38100" dir="2700000" algn="tl">
                    <a:srgbClr val="000000">
                      <a:alpha val="43137"/>
                    </a:srgbClr>
                  </a:outerShdw>
                </a:effectLst>
                <a:latin typeface="Arial" pitchFamily="34" charset="0"/>
                <a:cs typeface="Arial" pitchFamily="34" charset="0"/>
              </a:rPr>
              <a:t>3. </a:t>
            </a:r>
            <a:r>
              <a:rPr lang="ru-RU" sz="2700" dirty="0">
                <a:solidFill>
                  <a:schemeClr val="accent5"/>
                </a:solidFill>
                <a:effectLst/>
                <a:latin typeface="Arial" pitchFamily="34" charset="0"/>
                <a:cs typeface="Arial" pitchFamily="34" charset="0"/>
              </a:rPr>
              <a:t>усклађивање услуга са стандардима</a:t>
            </a:r>
            <a:r>
              <a:rPr lang="sr-Cyrl-RS" sz="3200" dirty="0" smtClean="0">
                <a:effectLst/>
                <a:latin typeface="Arial" pitchFamily="34" charset="0"/>
                <a:cs typeface="Arial" pitchFamily="34" charset="0"/>
              </a:rPr>
              <a:t/>
            </a:r>
            <a:br>
              <a:rPr lang="sr-Cyrl-RS" sz="3200" dirty="0" smtClean="0">
                <a:effectLst/>
                <a:latin typeface="Arial" pitchFamily="34" charset="0"/>
                <a:cs typeface="Arial" pitchFamily="34" charset="0"/>
              </a:rPr>
            </a:br>
            <a:endParaRPr lang="en-US" sz="3200" dirty="0">
              <a:effectLst/>
              <a:latin typeface="Arial" pitchFamily="34" charset="0"/>
              <a:cs typeface="Arial" pitchFamily="34" charset="0"/>
            </a:endParaRPr>
          </a:p>
        </p:txBody>
      </p:sp>
    </p:spTree>
    <p:extLst>
      <p:ext uri="{BB962C8B-B14F-4D97-AF65-F5344CB8AC3E}">
        <p14:creationId xmlns:p14="http://schemas.microsoft.com/office/powerpoint/2010/main" val="1337684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95400" y="762000"/>
            <a:ext cx="7562088" cy="5330588"/>
          </a:xfrm>
        </p:spPr>
        <p:txBody>
          <a:bodyPr>
            <a:normAutofit fontScale="90000"/>
          </a:bodyPr>
          <a:lstStyle/>
          <a:p>
            <a:r>
              <a:rPr lang="sr-Cyrl-RS" sz="32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Потешкоће </a:t>
            </a:r>
            <a:r>
              <a:rPr lang="sr-Cyrl-RS" sz="32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у поступку </a:t>
            </a:r>
            <a:r>
              <a:rPr lang="sr-Cyrl-RS" sz="32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лиценцирања</a:t>
            </a:r>
            <a:r>
              <a:rPr lang="sr-Cyrl-RS" sz="3200" b="1" dirty="0" smtClean="0">
                <a:solidFill>
                  <a:schemeClr val="accent5"/>
                </a:solidFill>
                <a:effectLst/>
                <a:latin typeface="Arial" pitchFamily="34" charset="0"/>
                <a:cs typeface="Arial" pitchFamily="34" charset="0"/>
              </a:rPr>
              <a:t/>
            </a:r>
            <a:br>
              <a:rPr lang="sr-Cyrl-RS" sz="3200" b="1" dirty="0" smtClean="0">
                <a:solidFill>
                  <a:schemeClr val="accent5"/>
                </a:solidFill>
                <a:effectLst/>
                <a:latin typeface="Arial" pitchFamily="34" charset="0"/>
                <a:cs typeface="Arial" pitchFamily="34" charset="0"/>
              </a:rPr>
            </a:br>
            <a:r>
              <a:rPr lang="sr-Cyrl-RS" sz="3200" b="1" dirty="0" smtClean="0">
                <a:solidFill>
                  <a:schemeClr val="accent5"/>
                </a:solidFill>
                <a:effectLst/>
                <a:latin typeface="Arial" pitchFamily="34" charset="0"/>
                <a:cs typeface="Arial" pitchFamily="34" charset="0"/>
              </a:rPr>
              <a:t/>
            </a:r>
            <a:br>
              <a:rPr lang="sr-Cyrl-RS" sz="3200" b="1" dirty="0" smtClean="0">
                <a:solidFill>
                  <a:schemeClr val="accent5"/>
                </a:solidFill>
                <a:effectLst/>
                <a:latin typeface="Arial" pitchFamily="34" charset="0"/>
                <a:cs typeface="Arial" pitchFamily="34" charset="0"/>
              </a:rPr>
            </a:br>
            <a:r>
              <a:rPr lang="sr-Cyrl-RS" sz="31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1. </a:t>
            </a:r>
            <a:r>
              <a:rPr lang="sr-Cyrl-RS" sz="3100" dirty="0" smtClean="0">
                <a:solidFill>
                  <a:schemeClr val="accent5"/>
                </a:solidFill>
                <a:effectLst/>
                <a:latin typeface="Arial" pitchFamily="34" charset="0"/>
                <a:cs typeface="Arial" pitchFamily="34" charset="0"/>
              </a:rPr>
              <a:t>преговарање са ЛС око процедуре усвајања Правилника који ближе дефинишу услове, критеријуме пријема, корисничку групу и др.и</a:t>
            </a:r>
            <a:br>
              <a:rPr lang="sr-Cyrl-RS" sz="3100" dirty="0" smtClean="0">
                <a:solidFill>
                  <a:schemeClr val="accent5"/>
                </a:solidFill>
                <a:effectLst/>
                <a:latin typeface="Arial" pitchFamily="34" charset="0"/>
                <a:cs typeface="Arial" pitchFamily="34" charset="0"/>
              </a:rPr>
            </a:br>
            <a:r>
              <a:rPr lang="sr-Cyrl-RS" sz="3100" dirty="0" smtClean="0">
                <a:solidFill>
                  <a:schemeClr val="accent5"/>
                </a:solidFill>
                <a:effectLst/>
                <a:latin typeface="Arial" pitchFamily="34" charset="0"/>
                <a:cs typeface="Arial" pitchFamily="34" charset="0"/>
              </a:rPr>
              <a:t>Правилника о партиципацији корисника у цени услуге</a:t>
            </a:r>
            <a:r>
              <a:rPr lang="sr-Cyrl-RS" sz="3100" dirty="0" smtClean="0">
                <a:solidFill>
                  <a:schemeClr val="accent5"/>
                </a:solidFill>
                <a:effectLst/>
                <a:latin typeface="Arial" pitchFamily="34" charset="0"/>
                <a:cs typeface="Arial" pitchFamily="34" charset="0"/>
              </a:rPr>
              <a:t>.</a:t>
            </a:r>
            <a:br>
              <a:rPr lang="sr-Cyrl-RS" sz="3100" dirty="0" smtClean="0">
                <a:solidFill>
                  <a:schemeClr val="accent5"/>
                </a:solidFill>
                <a:effectLst/>
                <a:latin typeface="Arial" pitchFamily="34" charset="0"/>
                <a:cs typeface="Arial" pitchFamily="34" charset="0"/>
              </a:rPr>
            </a:br>
            <a:r>
              <a:rPr lang="sr-Cyrl-RS" sz="3100" dirty="0" smtClean="0">
                <a:solidFill>
                  <a:schemeClr val="accent5"/>
                </a:solidFill>
                <a:effectLst/>
                <a:latin typeface="Arial" pitchFamily="34" charset="0"/>
                <a:cs typeface="Arial" pitchFamily="34" charset="0"/>
              </a:rPr>
              <a:t/>
            </a:r>
            <a:br>
              <a:rPr lang="sr-Cyrl-RS" sz="3100" dirty="0" smtClean="0">
                <a:solidFill>
                  <a:schemeClr val="accent5"/>
                </a:solidFill>
                <a:effectLst/>
                <a:latin typeface="Arial" pitchFamily="34" charset="0"/>
                <a:cs typeface="Arial" pitchFamily="34" charset="0"/>
              </a:rPr>
            </a:br>
            <a:r>
              <a:rPr lang="ru-RU" sz="3100" b="1" dirty="0">
                <a:solidFill>
                  <a:schemeClr val="accent5"/>
                </a:solidFill>
                <a:effectLst>
                  <a:outerShdw blurRad="38100" dist="38100" dir="2700000" algn="tl">
                    <a:srgbClr val="000000">
                      <a:alpha val="43137"/>
                    </a:srgbClr>
                  </a:outerShdw>
                </a:effectLst>
                <a:latin typeface="Arial" pitchFamily="34" charset="0"/>
                <a:cs typeface="Arial" pitchFamily="34" charset="0"/>
              </a:rPr>
              <a:t>2. </a:t>
            </a:r>
            <a:r>
              <a:rPr lang="ru-RU" sz="3100" dirty="0">
                <a:solidFill>
                  <a:schemeClr val="accent5"/>
                </a:solidFill>
                <a:effectLst/>
                <a:latin typeface="Arial" pitchFamily="34" charset="0"/>
                <a:cs typeface="Arial" pitchFamily="34" charset="0"/>
              </a:rPr>
              <a:t>ангажовање стручних радника и обезбеђивање средстава.</a:t>
            </a:r>
            <a:r>
              <a:rPr lang="sr-Cyrl-RS" sz="2700" dirty="0" smtClean="0">
                <a:solidFill>
                  <a:schemeClr val="accent5"/>
                </a:solidFill>
                <a:effectLst/>
                <a:latin typeface="Arial" pitchFamily="34" charset="0"/>
                <a:cs typeface="Arial" pitchFamily="34" charset="0"/>
              </a:rPr>
              <a:t/>
            </a:r>
            <a:br>
              <a:rPr lang="sr-Cyrl-RS" sz="2700" dirty="0" smtClean="0">
                <a:solidFill>
                  <a:schemeClr val="accent5"/>
                </a:solidFill>
                <a:effectLst/>
                <a:latin typeface="Arial" pitchFamily="34" charset="0"/>
                <a:cs typeface="Arial" pitchFamily="34" charset="0"/>
              </a:rPr>
            </a:br>
            <a:r>
              <a:rPr lang="sr-Cyrl-RS" sz="3200" dirty="0" smtClean="0">
                <a:effectLst/>
                <a:latin typeface="Arial" pitchFamily="34" charset="0"/>
                <a:cs typeface="Arial" pitchFamily="34" charset="0"/>
              </a:rPr>
              <a:t/>
            </a:r>
            <a:br>
              <a:rPr lang="sr-Cyrl-RS" sz="3200" dirty="0" smtClean="0">
                <a:effectLst/>
                <a:latin typeface="Arial" pitchFamily="34" charset="0"/>
                <a:cs typeface="Arial" pitchFamily="34" charset="0"/>
              </a:rPr>
            </a:br>
            <a:r>
              <a:rPr lang="sr-Cyrl-RS" sz="3200" dirty="0" smtClean="0">
                <a:effectLst/>
                <a:latin typeface="Arial" pitchFamily="34" charset="0"/>
                <a:cs typeface="Arial" pitchFamily="34" charset="0"/>
              </a:rPr>
              <a:t/>
            </a:r>
            <a:br>
              <a:rPr lang="sr-Cyrl-RS" sz="3200" dirty="0" smtClean="0">
                <a:effectLst/>
                <a:latin typeface="Arial" pitchFamily="34" charset="0"/>
                <a:cs typeface="Arial" pitchFamily="34" charset="0"/>
              </a:rPr>
            </a:br>
            <a:endParaRPr lang="en-US" sz="3200" dirty="0">
              <a:effectLst/>
              <a:latin typeface="Arial" pitchFamily="34" charset="0"/>
              <a:cs typeface="Arial" pitchFamily="34" charset="0"/>
            </a:endParaRPr>
          </a:p>
        </p:txBody>
      </p:sp>
    </p:spTree>
    <p:extLst>
      <p:ext uri="{BB962C8B-B14F-4D97-AF65-F5344CB8AC3E}">
        <p14:creationId xmlns:p14="http://schemas.microsoft.com/office/powerpoint/2010/main" val="2343518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52400"/>
            <a:ext cx="7485888" cy="5791200"/>
          </a:xfrm>
        </p:spPr>
        <p:txBody>
          <a:bodyPr>
            <a:normAutofit/>
          </a:bodyPr>
          <a:lstStyle/>
          <a:p>
            <a:r>
              <a:rPr lang="sr-Cyrl-RS" sz="2400" b="1" dirty="0">
                <a:solidFill>
                  <a:schemeClr val="accent5"/>
                </a:solidFill>
                <a:effectLst>
                  <a:outerShdw blurRad="38100" dist="38100" dir="2700000" algn="tl">
                    <a:srgbClr val="000000">
                      <a:alpha val="43137"/>
                    </a:srgbClr>
                  </a:outerShdw>
                </a:effectLst>
                <a:latin typeface="Arial" pitchFamily="34" charset="0"/>
                <a:cs typeface="Arial" pitchFamily="34" charset="0"/>
              </a:rPr>
              <a:t>3. </a:t>
            </a:r>
            <a:r>
              <a:rPr lang="sr-Cyrl-RS" sz="2400" dirty="0">
                <a:solidFill>
                  <a:schemeClr val="accent5"/>
                </a:solidFill>
                <a:effectLst/>
                <a:latin typeface="Arial" pitchFamily="34" charset="0"/>
                <a:cs typeface="Arial" pitchFamily="34" charset="0"/>
              </a:rPr>
              <a:t>тешкоће око прибављања доказа о испуњености услова у погледу простора и опреме. </a:t>
            </a:r>
            <a:r>
              <a:rPr lang="sr-Cyrl-RS" sz="2400" dirty="0" smtClean="0">
                <a:solidFill>
                  <a:schemeClr val="accent5"/>
                </a:solidFill>
                <a:effectLst/>
                <a:latin typeface="Arial" pitchFamily="34" charset="0"/>
                <a:cs typeface="Arial" pitchFamily="34" charset="0"/>
              </a:rPr>
              <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effectLst/>
                <a:latin typeface="Arial" pitchFamily="34" charset="0"/>
                <a:cs typeface="Arial" pitchFamily="34" charset="0"/>
              </a:rPr>
              <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latin typeface="Arial" panose="020B0604020202020204" pitchFamily="34" charset="0"/>
                <a:cs typeface="Arial" panose="020B0604020202020204" pitchFamily="34" charset="0"/>
              </a:rPr>
              <a:t>-</a:t>
            </a:r>
            <a:r>
              <a:rPr lang="sr-Cyrl-RS" sz="2400" dirty="0" smtClean="0">
                <a:solidFill>
                  <a:schemeClr val="accent5"/>
                </a:solidFill>
                <a:effectLst/>
                <a:latin typeface="Arial" pitchFamily="34" charset="0"/>
                <a:cs typeface="Arial" pitchFamily="34" charset="0"/>
              </a:rPr>
              <a:t>санитарна сагласност –записник о извршеној контроли од стране санитарног </a:t>
            </a:r>
            <a:r>
              <a:rPr lang="sr-Cyrl-RS" sz="2400" dirty="0" smtClean="0">
                <a:solidFill>
                  <a:schemeClr val="accent5"/>
                </a:solidFill>
                <a:effectLst/>
                <a:latin typeface="Arial" pitchFamily="34" charset="0"/>
                <a:cs typeface="Arial" pitchFamily="34" charset="0"/>
              </a:rPr>
              <a:t>инспектора</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latin typeface="Arial" panose="020B0604020202020204" pitchFamily="34" charset="0"/>
                <a:cs typeface="Arial" panose="020B0604020202020204" pitchFamily="34" charset="0"/>
              </a:rPr>
              <a:t/>
            </a:r>
            <a:br>
              <a:rPr lang="sr-Cyrl-RS" sz="2400" dirty="0" smtClean="0">
                <a:solidFill>
                  <a:schemeClr val="accent5"/>
                </a:solidFill>
                <a:latin typeface="Arial" panose="020B0604020202020204" pitchFamily="34" charset="0"/>
                <a:cs typeface="Arial" panose="020B0604020202020204" pitchFamily="34" charset="0"/>
              </a:rPr>
            </a:br>
            <a:r>
              <a:rPr lang="sr-Cyrl-RS" sz="2400" dirty="0">
                <a:solidFill>
                  <a:schemeClr val="accent5"/>
                </a:solidFill>
                <a:latin typeface="Arial" panose="020B0604020202020204" pitchFamily="34" charset="0"/>
                <a:cs typeface="Arial" panose="020B0604020202020204" pitchFamily="34" charset="0"/>
              </a:rPr>
              <a:t>-</a:t>
            </a:r>
            <a:r>
              <a:rPr lang="sr-Cyrl-RS" sz="2400" dirty="0" smtClean="0">
                <a:solidFill>
                  <a:schemeClr val="accent5"/>
                </a:solidFill>
                <a:effectLst/>
                <a:latin typeface="Arial" pitchFamily="34" charset="0"/>
                <a:cs typeface="Arial" pitchFamily="34" charset="0"/>
              </a:rPr>
              <a:t>енергетски пасош –за нове објекте или оне који се санирају, адаптирају или реконструишу</a:t>
            </a:r>
            <a:r>
              <a:rPr lang="sr-Cyrl-RS" sz="2400" dirty="0" smtClean="0">
                <a:solidFill>
                  <a:schemeClr val="accent5"/>
                </a:solidFill>
                <a:effectLst/>
                <a:latin typeface="Arial" pitchFamily="34" charset="0"/>
                <a:cs typeface="Arial" pitchFamily="34" charset="0"/>
              </a:rPr>
              <a:t>.</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effectLst/>
                <a:latin typeface="Arial" pitchFamily="34" charset="0"/>
                <a:cs typeface="Arial" pitchFamily="34" charset="0"/>
              </a:rPr>
              <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effectLst/>
                <a:latin typeface="Arial" pitchFamily="34" charset="0"/>
                <a:cs typeface="Arial" pitchFamily="34" charset="0"/>
              </a:rPr>
              <a:t>-решење о испуњености прописаних услова у области безбедности и здравља на </a:t>
            </a:r>
            <a:r>
              <a:rPr lang="sr-Cyrl-RS" sz="2400" dirty="0" smtClean="0">
                <a:solidFill>
                  <a:schemeClr val="accent5"/>
                </a:solidFill>
                <a:effectLst/>
                <a:latin typeface="Arial" pitchFamily="34" charset="0"/>
                <a:cs typeface="Arial" pitchFamily="34" charset="0"/>
              </a:rPr>
              <a:t>раду</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effectLst/>
                <a:latin typeface="Arial" pitchFamily="34" charset="0"/>
                <a:cs typeface="Arial" pitchFamily="34" charset="0"/>
              </a:rPr>
              <a:t/>
            </a:r>
            <a:br>
              <a:rPr lang="sr-Cyrl-RS" sz="2400" dirty="0" smtClean="0">
                <a:solidFill>
                  <a:schemeClr val="accent5"/>
                </a:solidFill>
                <a:effectLst/>
                <a:latin typeface="Arial" pitchFamily="34" charset="0"/>
                <a:cs typeface="Arial" pitchFamily="34" charset="0"/>
              </a:rPr>
            </a:br>
            <a:r>
              <a:rPr lang="sr-Cyrl-RS" sz="2400" dirty="0" smtClean="0">
                <a:solidFill>
                  <a:schemeClr val="accent5"/>
                </a:solidFill>
                <a:latin typeface="Arial" panose="020B0604020202020204" pitchFamily="34" charset="0"/>
                <a:cs typeface="Arial" panose="020B0604020202020204" pitchFamily="34" charset="0"/>
              </a:rPr>
              <a:t>-</a:t>
            </a:r>
            <a:r>
              <a:rPr lang="sr-Cyrl-RS" sz="2400" dirty="0" smtClean="0">
                <a:solidFill>
                  <a:schemeClr val="accent5"/>
                </a:solidFill>
                <a:effectLst/>
                <a:latin typeface="Arial" pitchFamily="34" charset="0"/>
                <a:cs typeface="Arial" pitchFamily="34" charset="0"/>
              </a:rPr>
              <a:t>одлагање отровних и других материја-у складу са планом ЛС за уклањање комуналног и другог отпада</a:t>
            </a:r>
            <a:endParaRPr lang="en-US" sz="2400" dirty="0">
              <a:solidFill>
                <a:schemeClr val="accent5"/>
              </a:solidFill>
              <a:effectLst/>
              <a:latin typeface="Arial" pitchFamily="34" charset="0"/>
              <a:cs typeface="Arial" pitchFamily="34" charset="0"/>
            </a:endParaRPr>
          </a:p>
        </p:txBody>
      </p:sp>
    </p:spTree>
    <p:extLst>
      <p:ext uri="{BB962C8B-B14F-4D97-AF65-F5344CB8AC3E}">
        <p14:creationId xmlns:p14="http://schemas.microsoft.com/office/powerpoint/2010/main" val="953428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5593080"/>
          </a:xfrm>
        </p:spPr>
        <p:txBody>
          <a:bodyPr>
            <a:normAutofit/>
          </a:bodyPr>
          <a:lstStyle/>
          <a:p>
            <a:r>
              <a:rPr lang="sr-Cyrl-RS" sz="3200" b="1" dirty="0">
                <a:solidFill>
                  <a:schemeClr val="accent5"/>
                </a:solidFill>
                <a:effectLst>
                  <a:outerShdw blurRad="38100" dist="38100" dir="2700000" algn="tl">
                    <a:srgbClr val="000000">
                      <a:alpha val="43137"/>
                    </a:srgbClr>
                  </a:outerShdw>
                </a:effectLst>
                <a:latin typeface="Arial" pitchFamily="34" charset="0"/>
                <a:cs typeface="Arial" pitchFamily="34" charset="0"/>
              </a:rPr>
              <a:t>4</a:t>
            </a:r>
            <a:r>
              <a:rPr lang="sr-Cyrl-RS" sz="3200" b="1" dirty="0" smtClean="0">
                <a:solidFill>
                  <a:schemeClr val="accent5"/>
                </a:solidFill>
                <a:effectLst>
                  <a:outerShdw blurRad="38100" dist="38100" dir="2700000" algn="tl">
                    <a:srgbClr val="000000">
                      <a:alpha val="43137"/>
                    </a:srgbClr>
                  </a:outerShdw>
                </a:effectLst>
                <a:latin typeface="Arial" pitchFamily="34" charset="0"/>
                <a:cs typeface="Arial" pitchFamily="34" charset="0"/>
              </a:rPr>
              <a:t>. </a:t>
            </a:r>
            <a:r>
              <a:rPr lang="sr-Cyrl-RS" sz="3200" dirty="0" smtClean="0">
                <a:solidFill>
                  <a:schemeClr val="accent5"/>
                </a:solidFill>
                <a:effectLst/>
                <a:latin typeface="Arial" pitchFamily="34" charset="0"/>
                <a:cs typeface="Arial" pitchFamily="34" charset="0"/>
              </a:rPr>
              <a:t>Доказ </a:t>
            </a:r>
            <a:r>
              <a:rPr lang="sr-Cyrl-RS" sz="3200" dirty="0" smtClean="0">
                <a:solidFill>
                  <a:schemeClr val="accent5"/>
                </a:solidFill>
                <a:effectLst/>
                <a:latin typeface="Arial" pitchFamily="34" charset="0"/>
                <a:cs typeface="Arial" pitchFamily="34" charset="0"/>
              </a:rPr>
              <a:t>о праву коришћења објекта за период на који се издаје </a:t>
            </a:r>
            <a:r>
              <a:rPr lang="sr-Cyrl-RS" sz="3200" dirty="0" smtClean="0">
                <a:solidFill>
                  <a:schemeClr val="accent5"/>
                </a:solidFill>
                <a:effectLst/>
                <a:latin typeface="Arial" pitchFamily="34" charset="0"/>
                <a:cs typeface="Arial" pitchFamily="34" charset="0"/>
              </a:rPr>
              <a:t>лиценца</a:t>
            </a:r>
            <a:br>
              <a:rPr lang="sr-Cyrl-RS" sz="3200" dirty="0" smtClean="0">
                <a:solidFill>
                  <a:schemeClr val="accent5"/>
                </a:solidFill>
                <a:effectLst/>
                <a:latin typeface="Arial" pitchFamily="34" charset="0"/>
                <a:cs typeface="Arial" pitchFamily="34" charset="0"/>
              </a:rPr>
            </a:br>
            <a:r>
              <a:rPr lang="sr-Cyrl-RS" sz="3200" dirty="0" smtClean="0">
                <a:solidFill>
                  <a:schemeClr val="accent5"/>
                </a:solidFill>
                <a:effectLst/>
                <a:latin typeface="Arial" pitchFamily="34" charset="0"/>
                <a:cs typeface="Arial" pitchFamily="34" charset="0"/>
              </a:rPr>
              <a:t> </a:t>
            </a:r>
            <a:r>
              <a:rPr lang="sr-Cyrl-RS" sz="3200" dirty="0" smtClean="0">
                <a:solidFill>
                  <a:schemeClr val="accent5"/>
                </a:solidFill>
                <a:effectLst/>
                <a:latin typeface="Arial" pitchFamily="34" charset="0"/>
                <a:cs typeface="Arial" pitchFamily="34" charset="0"/>
              </a:rPr>
              <a:t/>
            </a:r>
            <a:br>
              <a:rPr lang="sr-Cyrl-RS" sz="3200" dirty="0" smtClean="0">
                <a:solidFill>
                  <a:schemeClr val="accent5"/>
                </a:solidFill>
                <a:effectLst/>
                <a:latin typeface="Arial" pitchFamily="34" charset="0"/>
                <a:cs typeface="Arial" pitchFamily="34" charset="0"/>
              </a:rPr>
            </a:br>
            <a:r>
              <a:rPr lang="sr-Cyrl-RS" sz="3200" dirty="0" smtClean="0">
                <a:solidFill>
                  <a:schemeClr val="accent5"/>
                </a:solidFill>
                <a:effectLst/>
                <a:latin typeface="Arial" pitchFamily="34" charset="0"/>
                <a:cs typeface="Arial" pitchFamily="34" charset="0"/>
              </a:rPr>
              <a:t>- уговор о закупу на 6 година </a:t>
            </a:r>
            <a:r>
              <a:rPr lang="sr-Cyrl-RS" sz="3200" dirty="0" smtClean="0">
                <a:effectLst/>
                <a:latin typeface="Arial" pitchFamily="34" charset="0"/>
                <a:cs typeface="Arial" pitchFamily="34" charset="0"/>
              </a:rPr>
              <a:t/>
            </a:r>
            <a:br>
              <a:rPr lang="sr-Cyrl-RS" sz="3200" dirty="0" smtClean="0">
                <a:effectLst/>
                <a:latin typeface="Arial" pitchFamily="34" charset="0"/>
                <a:cs typeface="Arial" pitchFamily="34" charset="0"/>
              </a:rPr>
            </a:br>
            <a:endParaRPr lang="en-US" sz="3200" dirty="0">
              <a:effectLst/>
              <a:latin typeface="Arial" pitchFamily="34" charset="0"/>
              <a:cs typeface="Arial" pitchFamily="34" charset="0"/>
            </a:endParaRPr>
          </a:p>
        </p:txBody>
      </p:sp>
    </p:spTree>
    <p:extLst>
      <p:ext uri="{BB962C8B-B14F-4D97-AF65-F5344CB8AC3E}">
        <p14:creationId xmlns:p14="http://schemas.microsoft.com/office/powerpoint/2010/main" val="1645166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564</TotalTime>
  <Words>408</Words>
  <Application>Microsoft Office PowerPoint</Application>
  <PresentationFormat>Projekcija na ekranu (4:3)</PresentationFormat>
  <Paragraphs>59</Paragraphs>
  <Slides>14</Slides>
  <Notes>0</Notes>
  <HiddenSlides>0</HiddenSlides>
  <MMClips>0</MMClips>
  <ScaleCrop>false</ScaleCrop>
  <HeadingPairs>
    <vt:vector size="4" baseType="variant">
      <vt:variant>
        <vt:lpstr>Tema</vt:lpstr>
      </vt:variant>
      <vt:variant>
        <vt:i4>1</vt:i4>
      </vt:variant>
      <vt:variant>
        <vt:lpstr>Naslovi slajdova</vt:lpstr>
      </vt:variant>
      <vt:variant>
        <vt:i4>14</vt:i4>
      </vt:variant>
    </vt:vector>
  </HeadingPairs>
  <TitlesOfParts>
    <vt:vector size="15" baseType="lpstr">
      <vt:lpstr>Solstice</vt:lpstr>
      <vt:lpstr>ЦСР ЧОКА –Служба за остваривање локалних услуга социјалне заштите</vt:lpstr>
      <vt:lpstr>ЦСР је јануара 2013.г уз подршку ЛС формирао посебну организациону јединицу за пружање локалних услуга социјалне заштите за две дневне услуге у заједници и волонтерски центар.  У ОЈ ЦСР Чока ангажовано је 29 радника.    - дневни боравак - 6   - помоћ у кући – 20   - волонтерски центар – 1   - административна подршка - 2                 </vt:lpstr>
      <vt:lpstr>Припрема за поступак лиценцирања је започела јуна месеца 2013.г. а предат захтев децембра 2013.г. за дневне услуге у заједници:        </vt:lpstr>
      <vt:lpstr>PowerPoint prezentacija</vt:lpstr>
      <vt:lpstr>Припрема за поступак лиценцирања  1. Први корак је била интерна евалуација наших услуга о испуњености заједничких и посебних  структуралних и функционалних стандарда у складу са Правилником о ближим условима и стандардима за пружање услуга социјалне заштите и Правилником о лиценцирању организација социјалне заштите.   2. сачинили смо листу потребних докумената за доказивање испуњности услова и стандарда и оквирно проценили трошак поступка.   </vt:lpstr>
      <vt:lpstr>а)  услуге арихитекте за израду скица простора б) професионални фотограф ц) средства за ангажовања потребних стручних радника  д) обавезна такса за предају захтева е) друге трошкове (прековремено радно ангажовање за израду недостајућих доказа,материјални трошкови и сл.) нису узети у обзир.  3. усклађивање услуга са стандардима </vt:lpstr>
      <vt:lpstr>Потешкоће у поступку лиценцирања  1. преговарање са ЛС око процедуре усвајања Правилника који ближе дефинишу услове, критеријуме пријема, корисничку групу и др.и Правилника о партиципацији корисника у цени услуге.  2. ангажовање стручних радника и обезбеђивање средстава.   </vt:lpstr>
      <vt:lpstr>3. тешкоће око прибављања доказа о испуњености услова у погледу простора и опреме.   -санитарна сагласност –записник о извршеној контроли од стране санитарног инспектора  -енергетски пасош –за нове објекте или оне који се санирају, адаптирају или реконструишу.  -решење о испуњености прописаних услова у области безбедности и здравља на раду  -одлагање отровних и других материја-у складу са планом ЛС за уклањање комуналног и другог отпада</vt:lpstr>
      <vt:lpstr>4. Доказ о праву коришћења објекта за период на који се издаје лиценца   - уговор о закупу на 6 година  </vt:lpstr>
      <vt:lpstr>5. Процедуре  - о начинима обезбеђивања права корисника (информисање, одлучивање,притужбу, поверљивост) - критеријуми пријема (општи и приоритет) и завршетка коришћења услуге - листа чекања  - о заштити података о личности корисника -поступања по притужбама корисника -ради осигурања безбедности корисника  6. Недостатак дефинисане прописане евиденције и документације</vt:lpstr>
      <vt:lpstr>Препоруке за усклађивање са стандардима  - основни програм ПУ(„лична карта „ организације)  - годишњи програм рада ПУ (са планом развоја кадрова,планом информисања и конкретизованим програмским активностима )   - процедуре стручног поступка  </vt:lpstr>
      <vt:lpstr>- евиденције и документације о кориснику и о услузи  </vt:lpstr>
      <vt:lpstr>- прикупљање доказа за испуњеност структуралних стандарда   - на крају израда елабората који обједињује све доказе о испуњености услова за пружање услуге.</vt:lpstr>
      <vt:lpstr>Хвала на пажњи!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ЦСР ЧОКА –Служа за остваривање локалних услуга социјалне заштите</dc:title>
  <dc:creator>pc</dc:creator>
  <cp:lastModifiedBy>Nikola Milosev</cp:lastModifiedBy>
  <cp:revision>45</cp:revision>
  <cp:lastPrinted>2015-06-17T09:44:19Z</cp:lastPrinted>
  <dcterms:created xsi:type="dcterms:W3CDTF">2015-06-14T18:14:13Z</dcterms:created>
  <dcterms:modified xsi:type="dcterms:W3CDTF">2015-06-17T09:46:22Z</dcterms:modified>
</cp:coreProperties>
</file>